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4" r:id="rId2"/>
    <p:sldId id="258" r:id="rId3"/>
    <p:sldId id="256" r:id="rId4"/>
    <p:sldId id="259" r:id="rId5"/>
    <p:sldId id="260" r:id="rId6"/>
    <p:sldId id="261" r:id="rId7"/>
    <p:sldId id="297" r:id="rId8"/>
    <p:sldId id="300" r:id="rId9"/>
    <p:sldId id="301" r:id="rId10"/>
    <p:sldId id="298" r:id="rId11"/>
    <p:sldId id="294" r:id="rId12"/>
    <p:sldId id="299" r:id="rId13"/>
    <p:sldId id="303" r:id="rId14"/>
    <p:sldId id="302" r:id="rId15"/>
    <p:sldId id="304" r:id="rId16"/>
    <p:sldId id="263" r:id="rId17"/>
    <p:sldId id="265" r:id="rId18"/>
    <p:sldId id="266" r:id="rId19"/>
    <p:sldId id="264" r:id="rId20"/>
    <p:sldId id="305" r:id="rId21"/>
    <p:sldId id="271" r:id="rId22"/>
    <p:sldId id="306" r:id="rId23"/>
    <p:sldId id="267" r:id="rId24"/>
    <p:sldId id="307" r:id="rId25"/>
    <p:sldId id="308" r:id="rId26"/>
    <p:sldId id="269" r:id="rId27"/>
    <p:sldId id="309" r:id="rId28"/>
    <p:sldId id="272" r:id="rId29"/>
    <p:sldId id="273" r:id="rId30"/>
    <p:sldId id="274" r:id="rId31"/>
    <p:sldId id="311" r:id="rId32"/>
    <p:sldId id="312" r:id="rId33"/>
    <p:sldId id="313" r:id="rId34"/>
    <p:sldId id="282" r:id="rId35"/>
    <p:sldId id="283" r:id="rId36"/>
    <p:sldId id="285" r:id="rId37"/>
    <p:sldId id="287" r:id="rId38"/>
    <p:sldId id="315"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65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921D6-6D11-46FA-A88D-8A05135E7A4B}"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0DFDF7B5-C471-4446-B8A8-9CFE037989E8}">
      <dgm:prSet/>
      <dgm:spPr/>
      <dgm:t>
        <a:bodyPr/>
        <a:lstStyle/>
        <a:p>
          <a:r>
            <a:rPr lang="tr-TR" dirty="0"/>
            <a:t>SP_RENAME</a:t>
          </a:r>
          <a:endParaRPr lang="en-US" dirty="0"/>
        </a:p>
      </dgm:t>
    </dgm:pt>
    <dgm:pt modelId="{52618CE6-2CA2-4516-9617-D24F994633CC}" type="parTrans" cxnId="{FCC3EB89-2385-416A-85CA-5E6E7071A50D}">
      <dgm:prSet/>
      <dgm:spPr/>
      <dgm:t>
        <a:bodyPr/>
        <a:lstStyle/>
        <a:p>
          <a:endParaRPr lang="en-US"/>
        </a:p>
      </dgm:t>
    </dgm:pt>
    <dgm:pt modelId="{977755A7-1A5B-4425-AD58-797F4C4FE18B}" type="sibTrans" cxnId="{FCC3EB89-2385-416A-85CA-5E6E7071A50D}">
      <dgm:prSet/>
      <dgm:spPr/>
      <dgm:t>
        <a:bodyPr/>
        <a:lstStyle/>
        <a:p>
          <a:endParaRPr lang="en-US"/>
        </a:p>
      </dgm:t>
    </dgm:pt>
    <dgm:pt modelId="{47E54D57-42DF-4E7D-BD97-72FDE910B31B}">
      <dgm:prSet/>
      <dgm:spPr/>
      <dgm:t>
        <a:bodyPr/>
        <a:lstStyle/>
        <a:p>
          <a:r>
            <a:rPr lang="tr-TR"/>
            <a:t>Tabloya yeni bir isim vermek için kullanılabilir.</a:t>
          </a:r>
          <a:endParaRPr lang="en-US"/>
        </a:p>
      </dgm:t>
    </dgm:pt>
    <dgm:pt modelId="{EF618133-621B-4519-8301-5AB3F575F9B4}" type="parTrans" cxnId="{730F0BBC-56F1-4398-B267-5EB06E9CC0FF}">
      <dgm:prSet/>
      <dgm:spPr/>
      <dgm:t>
        <a:bodyPr/>
        <a:lstStyle/>
        <a:p>
          <a:endParaRPr lang="en-US"/>
        </a:p>
      </dgm:t>
    </dgm:pt>
    <dgm:pt modelId="{275A9A8F-9842-4FDB-A79A-9BF84873ED9E}" type="sibTrans" cxnId="{730F0BBC-56F1-4398-B267-5EB06E9CC0FF}">
      <dgm:prSet/>
      <dgm:spPr/>
      <dgm:t>
        <a:bodyPr/>
        <a:lstStyle/>
        <a:p>
          <a:endParaRPr lang="en-US"/>
        </a:p>
      </dgm:t>
    </dgm:pt>
    <dgm:pt modelId="{E63EAE36-DB94-46CF-96B5-8D7282440F16}">
      <dgm:prSet/>
      <dgm:spPr/>
      <dgm:t>
        <a:bodyPr/>
        <a:lstStyle/>
        <a:p>
          <a:r>
            <a:rPr lang="tr-TR"/>
            <a:t>SP_Rename ‘Old Table Name’,’New Table Name’</a:t>
          </a:r>
          <a:endParaRPr lang="en-US"/>
        </a:p>
      </dgm:t>
    </dgm:pt>
    <dgm:pt modelId="{393135BB-E406-4FE5-B86E-6CB7327266DC}" type="parTrans" cxnId="{87E3F5AC-CC43-4EAB-9DF3-329EF5F82B6D}">
      <dgm:prSet/>
      <dgm:spPr/>
      <dgm:t>
        <a:bodyPr/>
        <a:lstStyle/>
        <a:p>
          <a:endParaRPr lang="en-US"/>
        </a:p>
      </dgm:t>
    </dgm:pt>
    <dgm:pt modelId="{892EFED4-4DDE-45E2-96ED-12CA7E8E631E}" type="sibTrans" cxnId="{87E3F5AC-CC43-4EAB-9DF3-329EF5F82B6D}">
      <dgm:prSet/>
      <dgm:spPr/>
      <dgm:t>
        <a:bodyPr/>
        <a:lstStyle/>
        <a:p>
          <a:endParaRPr lang="en-US"/>
        </a:p>
      </dgm:t>
    </dgm:pt>
    <dgm:pt modelId="{A420CF0C-5CBE-4B22-9783-659DF529C0FF}">
      <dgm:prSet/>
      <dgm:spPr/>
      <dgm:t>
        <a:bodyPr/>
        <a:lstStyle/>
        <a:p>
          <a:r>
            <a:rPr lang="tr-TR"/>
            <a:t>Not: sp_help : Tablo yapısını görmek için kullanılabilir.</a:t>
          </a:r>
          <a:endParaRPr lang="en-US"/>
        </a:p>
      </dgm:t>
    </dgm:pt>
    <dgm:pt modelId="{800AE7E4-CF7A-4039-86BC-3E24CA0D6BCC}" type="parTrans" cxnId="{9AF38599-0170-4F51-AD5F-39875C903EB4}">
      <dgm:prSet/>
      <dgm:spPr/>
      <dgm:t>
        <a:bodyPr/>
        <a:lstStyle/>
        <a:p>
          <a:endParaRPr lang="en-US"/>
        </a:p>
      </dgm:t>
    </dgm:pt>
    <dgm:pt modelId="{0F678F2F-D2B4-4E7D-AF6B-6A87E6DC88FC}" type="sibTrans" cxnId="{9AF38599-0170-4F51-AD5F-39875C903EB4}">
      <dgm:prSet/>
      <dgm:spPr/>
      <dgm:t>
        <a:bodyPr/>
        <a:lstStyle/>
        <a:p>
          <a:endParaRPr lang="en-US"/>
        </a:p>
      </dgm:t>
    </dgm:pt>
    <dgm:pt modelId="{D06DBEEC-2ABB-43DC-9F80-BD65717F0C47}">
      <dgm:prSet/>
      <dgm:spPr/>
      <dgm:t>
        <a:bodyPr/>
        <a:lstStyle/>
        <a:p>
          <a:r>
            <a:rPr lang="tr-TR"/>
            <a:t>Not: mevcut veri tabanındaki tabloları görüntülemek için </a:t>
          </a:r>
          <a:endParaRPr lang="en-US"/>
        </a:p>
      </dgm:t>
    </dgm:pt>
    <dgm:pt modelId="{88C0B8A4-B3C8-4BB4-82F5-90EA05D4C0F6}" type="parTrans" cxnId="{FD90ADB4-C14C-4C4A-AF27-3D0612470463}">
      <dgm:prSet/>
      <dgm:spPr/>
      <dgm:t>
        <a:bodyPr/>
        <a:lstStyle/>
        <a:p>
          <a:endParaRPr lang="en-US"/>
        </a:p>
      </dgm:t>
    </dgm:pt>
    <dgm:pt modelId="{DD807852-44E4-4763-BCFE-6482425A1A55}" type="sibTrans" cxnId="{FD90ADB4-C14C-4C4A-AF27-3D0612470463}">
      <dgm:prSet/>
      <dgm:spPr/>
      <dgm:t>
        <a:bodyPr/>
        <a:lstStyle/>
        <a:p>
          <a:endParaRPr lang="en-US"/>
        </a:p>
      </dgm:t>
    </dgm:pt>
    <dgm:pt modelId="{DEE13EF6-534E-47E9-852C-99E81326F427}">
      <dgm:prSet/>
      <dgm:spPr/>
      <dgm:t>
        <a:bodyPr/>
        <a:lstStyle/>
        <a:p>
          <a:r>
            <a:rPr lang="tr-TR"/>
            <a:t>Select * from sysobjects  where XTYPE=‘u’  kullanılabilir. </a:t>
          </a:r>
          <a:endParaRPr lang="en-US"/>
        </a:p>
      </dgm:t>
    </dgm:pt>
    <dgm:pt modelId="{60738781-8AEC-4EC9-8571-D891B305568A}" type="parTrans" cxnId="{B4106C52-590C-422C-B460-09EF22B5ADCA}">
      <dgm:prSet/>
      <dgm:spPr/>
      <dgm:t>
        <a:bodyPr/>
        <a:lstStyle/>
        <a:p>
          <a:endParaRPr lang="en-US"/>
        </a:p>
      </dgm:t>
    </dgm:pt>
    <dgm:pt modelId="{C7AD87EA-CFA5-43A0-8415-83F071D3A500}" type="sibTrans" cxnId="{B4106C52-590C-422C-B460-09EF22B5ADCA}">
      <dgm:prSet/>
      <dgm:spPr/>
      <dgm:t>
        <a:bodyPr/>
        <a:lstStyle/>
        <a:p>
          <a:endParaRPr lang="en-US"/>
        </a:p>
      </dgm:t>
    </dgm:pt>
    <dgm:pt modelId="{586FF1E3-7160-4A59-B01B-8E799A4F658D}" type="pres">
      <dgm:prSet presAssocID="{020921D6-6D11-46FA-A88D-8A05135E7A4B}" presName="linear" presStyleCnt="0">
        <dgm:presLayoutVars>
          <dgm:dir/>
          <dgm:animLvl val="lvl"/>
          <dgm:resizeHandles val="exact"/>
        </dgm:presLayoutVars>
      </dgm:prSet>
      <dgm:spPr/>
    </dgm:pt>
    <dgm:pt modelId="{3116CC01-1DFD-4449-A2DE-83E0CE919B0E}" type="pres">
      <dgm:prSet presAssocID="{0DFDF7B5-C471-4446-B8A8-9CFE037989E8}" presName="parentLin" presStyleCnt="0"/>
      <dgm:spPr/>
    </dgm:pt>
    <dgm:pt modelId="{77DF8CC1-FBFD-444C-8F28-3801EAF621A7}" type="pres">
      <dgm:prSet presAssocID="{0DFDF7B5-C471-4446-B8A8-9CFE037989E8}" presName="parentLeftMargin" presStyleLbl="node1" presStyleIdx="0" presStyleCnt="3"/>
      <dgm:spPr/>
    </dgm:pt>
    <dgm:pt modelId="{2DBCEB6E-0B95-410D-8C92-3447FCD359E0}" type="pres">
      <dgm:prSet presAssocID="{0DFDF7B5-C471-4446-B8A8-9CFE037989E8}" presName="parentText" presStyleLbl="node1" presStyleIdx="0" presStyleCnt="3">
        <dgm:presLayoutVars>
          <dgm:chMax val="0"/>
          <dgm:bulletEnabled val="1"/>
        </dgm:presLayoutVars>
      </dgm:prSet>
      <dgm:spPr/>
    </dgm:pt>
    <dgm:pt modelId="{5EA931AB-43BF-405D-8C03-8EFC541527C7}" type="pres">
      <dgm:prSet presAssocID="{0DFDF7B5-C471-4446-B8A8-9CFE037989E8}" presName="negativeSpace" presStyleCnt="0"/>
      <dgm:spPr/>
    </dgm:pt>
    <dgm:pt modelId="{9D73763A-05D9-4CBF-8236-E8DA795723FE}" type="pres">
      <dgm:prSet presAssocID="{0DFDF7B5-C471-4446-B8A8-9CFE037989E8}" presName="childText" presStyleLbl="conFgAcc1" presStyleIdx="0" presStyleCnt="3">
        <dgm:presLayoutVars>
          <dgm:bulletEnabled val="1"/>
        </dgm:presLayoutVars>
      </dgm:prSet>
      <dgm:spPr/>
    </dgm:pt>
    <dgm:pt modelId="{25A5E4B8-F0B0-4212-B3E7-AE19B5693AF1}" type="pres">
      <dgm:prSet presAssocID="{977755A7-1A5B-4425-AD58-797F4C4FE18B}" presName="spaceBetweenRectangles" presStyleCnt="0"/>
      <dgm:spPr/>
    </dgm:pt>
    <dgm:pt modelId="{DF13B9CF-EF96-41F1-B9FE-1D5FDC1277A4}" type="pres">
      <dgm:prSet presAssocID="{A420CF0C-5CBE-4B22-9783-659DF529C0FF}" presName="parentLin" presStyleCnt="0"/>
      <dgm:spPr/>
    </dgm:pt>
    <dgm:pt modelId="{A8854F2A-C48D-4BF6-B806-39A916C6F5AD}" type="pres">
      <dgm:prSet presAssocID="{A420CF0C-5CBE-4B22-9783-659DF529C0FF}" presName="parentLeftMargin" presStyleLbl="node1" presStyleIdx="0" presStyleCnt="3"/>
      <dgm:spPr/>
    </dgm:pt>
    <dgm:pt modelId="{0C0E55F3-C6CB-4E70-B5DE-5782C9563183}" type="pres">
      <dgm:prSet presAssocID="{A420CF0C-5CBE-4B22-9783-659DF529C0FF}" presName="parentText" presStyleLbl="node1" presStyleIdx="1" presStyleCnt="3">
        <dgm:presLayoutVars>
          <dgm:chMax val="0"/>
          <dgm:bulletEnabled val="1"/>
        </dgm:presLayoutVars>
      </dgm:prSet>
      <dgm:spPr/>
    </dgm:pt>
    <dgm:pt modelId="{24BB4C66-E928-4A5A-A550-EC46192F8922}" type="pres">
      <dgm:prSet presAssocID="{A420CF0C-5CBE-4B22-9783-659DF529C0FF}" presName="negativeSpace" presStyleCnt="0"/>
      <dgm:spPr/>
    </dgm:pt>
    <dgm:pt modelId="{A5A8B3F3-80B9-4995-9B49-943A6DCE0CF8}" type="pres">
      <dgm:prSet presAssocID="{A420CF0C-5CBE-4B22-9783-659DF529C0FF}" presName="childText" presStyleLbl="conFgAcc1" presStyleIdx="1" presStyleCnt="3">
        <dgm:presLayoutVars>
          <dgm:bulletEnabled val="1"/>
        </dgm:presLayoutVars>
      </dgm:prSet>
      <dgm:spPr/>
    </dgm:pt>
    <dgm:pt modelId="{561C3B56-91EE-47ED-993C-31A8F1FA8FA8}" type="pres">
      <dgm:prSet presAssocID="{0F678F2F-D2B4-4E7D-AF6B-6A87E6DC88FC}" presName="spaceBetweenRectangles" presStyleCnt="0"/>
      <dgm:spPr/>
    </dgm:pt>
    <dgm:pt modelId="{29C44F3C-74B5-4233-99EB-66C7BF5533D9}" type="pres">
      <dgm:prSet presAssocID="{D06DBEEC-2ABB-43DC-9F80-BD65717F0C47}" presName="parentLin" presStyleCnt="0"/>
      <dgm:spPr/>
    </dgm:pt>
    <dgm:pt modelId="{AEABC48E-73BE-411C-9920-FDAD81E6815E}" type="pres">
      <dgm:prSet presAssocID="{D06DBEEC-2ABB-43DC-9F80-BD65717F0C47}" presName="parentLeftMargin" presStyleLbl="node1" presStyleIdx="1" presStyleCnt="3"/>
      <dgm:spPr/>
    </dgm:pt>
    <dgm:pt modelId="{E8B56D57-542D-436E-8AD0-EF8A2EB84933}" type="pres">
      <dgm:prSet presAssocID="{D06DBEEC-2ABB-43DC-9F80-BD65717F0C47}" presName="parentText" presStyleLbl="node1" presStyleIdx="2" presStyleCnt="3">
        <dgm:presLayoutVars>
          <dgm:chMax val="0"/>
          <dgm:bulletEnabled val="1"/>
        </dgm:presLayoutVars>
      </dgm:prSet>
      <dgm:spPr/>
    </dgm:pt>
    <dgm:pt modelId="{8B9BAC95-1271-47B3-B78B-12A578445930}" type="pres">
      <dgm:prSet presAssocID="{D06DBEEC-2ABB-43DC-9F80-BD65717F0C47}" presName="negativeSpace" presStyleCnt="0"/>
      <dgm:spPr/>
    </dgm:pt>
    <dgm:pt modelId="{B28CEADB-B37A-4B17-9265-EE2E20758165}" type="pres">
      <dgm:prSet presAssocID="{D06DBEEC-2ABB-43DC-9F80-BD65717F0C47}" presName="childText" presStyleLbl="conFgAcc1" presStyleIdx="2" presStyleCnt="3" custLinFactY="7224" custLinFactNeighborX="334" custLinFactNeighborY="100000">
        <dgm:presLayoutVars>
          <dgm:bulletEnabled val="1"/>
        </dgm:presLayoutVars>
      </dgm:prSet>
      <dgm:spPr/>
    </dgm:pt>
  </dgm:ptLst>
  <dgm:cxnLst>
    <dgm:cxn modelId="{08443005-46DC-4E73-9A9A-8F0FCE8F1BF9}" type="presOf" srcId="{DEE13EF6-534E-47E9-852C-99E81326F427}" destId="{B28CEADB-B37A-4B17-9265-EE2E20758165}" srcOrd="0" destOrd="0" presId="urn:microsoft.com/office/officeart/2005/8/layout/list1"/>
    <dgm:cxn modelId="{2AA3340B-7A78-47D9-9AC4-08265EF3DB7B}" type="presOf" srcId="{D06DBEEC-2ABB-43DC-9F80-BD65717F0C47}" destId="{AEABC48E-73BE-411C-9920-FDAD81E6815E}" srcOrd="0" destOrd="0" presId="urn:microsoft.com/office/officeart/2005/8/layout/list1"/>
    <dgm:cxn modelId="{DD196315-C549-46CE-B953-7EDF7D74DAF5}" type="presOf" srcId="{0DFDF7B5-C471-4446-B8A8-9CFE037989E8}" destId="{77DF8CC1-FBFD-444C-8F28-3801EAF621A7}" srcOrd="0" destOrd="0" presId="urn:microsoft.com/office/officeart/2005/8/layout/list1"/>
    <dgm:cxn modelId="{986B4849-8DD7-49AF-B439-8920C5F9EAB8}" type="presOf" srcId="{D06DBEEC-2ABB-43DC-9F80-BD65717F0C47}" destId="{E8B56D57-542D-436E-8AD0-EF8A2EB84933}" srcOrd="1" destOrd="0" presId="urn:microsoft.com/office/officeart/2005/8/layout/list1"/>
    <dgm:cxn modelId="{B4106C52-590C-422C-B460-09EF22B5ADCA}" srcId="{D06DBEEC-2ABB-43DC-9F80-BD65717F0C47}" destId="{DEE13EF6-534E-47E9-852C-99E81326F427}" srcOrd="0" destOrd="0" parTransId="{60738781-8AEC-4EC9-8571-D891B305568A}" sibTransId="{C7AD87EA-CFA5-43A0-8415-83F071D3A500}"/>
    <dgm:cxn modelId="{41A30683-533B-4EB6-B48A-708442E3B609}" type="presOf" srcId="{A420CF0C-5CBE-4B22-9783-659DF529C0FF}" destId="{0C0E55F3-C6CB-4E70-B5DE-5782C9563183}" srcOrd="1" destOrd="0" presId="urn:microsoft.com/office/officeart/2005/8/layout/list1"/>
    <dgm:cxn modelId="{DAE64E85-C742-46AD-8B69-96164A84339E}" type="presOf" srcId="{A420CF0C-5CBE-4B22-9783-659DF529C0FF}" destId="{A8854F2A-C48D-4BF6-B806-39A916C6F5AD}" srcOrd="0" destOrd="0" presId="urn:microsoft.com/office/officeart/2005/8/layout/list1"/>
    <dgm:cxn modelId="{FCC3EB89-2385-416A-85CA-5E6E7071A50D}" srcId="{020921D6-6D11-46FA-A88D-8A05135E7A4B}" destId="{0DFDF7B5-C471-4446-B8A8-9CFE037989E8}" srcOrd="0" destOrd="0" parTransId="{52618CE6-2CA2-4516-9617-D24F994633CC}" sibTransId="{977755A7-1A5B-4425-AD58-797F4C4FE18B}"/>
    <dgm:cxn modelId="{E66BE191-13A2-4E1D-BDF3-F52099E3D8FF}" type="presOf" srcId="{47E54D57-42DF-4E7D-BD97-72FDE910B31B}" destId="{9D73763A-05D9-4CBF-8236-E8DA795723FE}" srcOrd="0" destOrd="0" presId="urn:microsoft.com/office/officeart/2005/8/layout/list1"/>
    <dgm:cxn modelId="{9AF38599-0170-4F51-AD5F-39875C903EB4}" srcId="{020921D6-6D11-46FA-A88D-8A05135E7A4B}" destId="{A420CF0C-5CBE-4B22-9783-659DF529C0FF}" srcOrd="1" destOrd="0" parTransId="{800AE7E4-CF7A-4039-86BC-3E24CA0D6BCC}" sibTransId="{0F678F2F-D2B4-4E7D-AF6B-6A87E6DC88FC}"/>
    <dgm:cxn modelId="{310A6E9D-39E2-4970-8F88-A29AFE4EBEA1}" type="presOf" srcId="{020921D6-6D11-46FA-A88D-8A05135E7A4B}" destId="{586FF1E3-7160-4A59-B01B-8E799A4F658D}" srcOrd="0" destOrd="0" presId="urn:microsoft.com/office/officeart/2005/8/layout/list1"/>
    <dgm:cxn modelId="{87E3F5AC-CC43-4EAB-9DF3-329EF5F82B6D}" srcId="{0DFDF7B5-C471-4446-B8A8-9CFE037989E8}" destId="{E63EAE36-DB94-46CF-96B5-8D7282440F16}" srcOrd="1" destOrd="0" parTransId="{393135BB-E406-4FE5-B86E-6CB7327266DC}" sibTransId="{892EFED4-4DDE-45E2-96ED-12CA7E8E631E}"/>
    <dgm:cxn modelId="{FD90ADB4-C14C-4C4A-AF27-3D0612470463}" srcId="{020921D6-6D11-46FA-A88D-8A05135E7A4B}" destId="{D06DBEEC-2ABB-43DC-9F80-BD65717F0C47}" srcOrd="2" destOrd="0" parTransId="{88C0B8A4-B3C8-4BB4-82F5-90EA05D4C0F6}" sibTransId="{DD807852-44E4-4763-BCFE-6482425A1A55}"/>
    <dgm:cxn modelId="{730F0BBC-56F1-4398-B267-5EB06E9CC0FF}" srcId="{0DFDF7B5-C471-4446-B8A8-9CFE037989E8}" destId="{47E54D57-42DF-4E7D-BD97-72FDE910B31B}" srcOrd="0" destOrd="0" parTransId="{EF618133-621B-4519-8301-5AB3F575F9B4}" sibTransId="{275A9A8F-9842-4FDB-A79A-9BF84873ED9E}"/>
    <dgm:cxn modelId="{CE2F54D0-B0A3-4BE6-A86E-FC6C9BB866AD}" type="presOf" srcId="{0DFDF7B5-C471-4446-B8A8-9CFE037989E8}" destId="{2DBCEB6E-0B95-410D-8C92-3447FCD359E0}" srcOrd="1" destOrd="0" presId="urn:microsoft.com/office/officeart/2005/8/layout/list1"/>
    <dgm:cxn modelId="{0C1529D9-8057-4FF2-A1E6-3BCE5AEBC0BF}" type="presOf" srcId="{E63EAE36-DB94-46CF-96B5-8D7282440F16}" destId="{9D73763A-05D9-4CBF-8236-E8DA795723FE}" srcOrd="0" destOrd="1" presId="urn:microsoft.com/office/officeart/2005/8/layout/list1"/>
    <dgm:cxn modelId="{BCD3A542-F2E5-424C-81D5-61758A810C76}" type="presParOf" srcId="{586FF1E3-7160-4A59-B01B-8E799A4F658D}" destId="{3116CC01-1DFD-4449-A2DE-83E0CE919B0E}" srcOrd="0" destOrd="0" presId="urn:microsoft.com/office/officeart/2005/8/layout/list1"/>
    <dgm:cxn modelId="{B5C7527B-BB59-430C-B054-5EE1B6F39784}" type="presParOf" srcId="{3116CC01-1DFD-4449-A2DE-83E0CE919B0E}" destId="{77DF8CC1-FBFD-444C-8F28-3801EAF621A7}" srcOrd="0" destOrd="0" presId="urn:microsoft.com/office/officeart/2005/8/layout/list1"/>
    <dgm:cxn modelId="{F4036D3C-96B2-4E50-A5DD-64BEB7366272}" type="presParOf" srcId="{3116CC01-1DFD-4449-A2DE-83E0CE919B0E}" destId="{2DBCEB6E-0B95-410D-8C92-3447FCD359E0}" srcOrd="1" destOrd="0" presId="urn:microsoft.com/office/officeart/2005/8/layout/list1"/>
    <dgm:cxn modelId="{C0CDFC6C-1F8A-458A-B5BD-6000CE64EE4B}" type="presParOf" srcId="{586FF1E3-7160-4A59-B01B-8E799A4F658D}" destId="{5EA931AB-43BF-405D-8C03-8EFC541527C7}" srcOrd="1" destOrd="0" presId="urn:microsoft.com/office/officeart/2005/8/layout/list1"/>
    <dgm:cxn modelId="{377FF074-E295-49CF-85FD-57BB288C0AE8}" type="presParOf" srcId="{586FF1E3-7160-4A59-B01B-8E799A4F658D}" destId="{9D73763A-05D9-4CBF-8236-E8DA795723FE}" srcOrd="2" destOrd="0" presId="urn:microsoft.com/office/officeart/2005/8/layout/list1"/>
    <dgm:cxn modelId="{E18BB01A-0CC7-42B2-8250-F411A402B7CE}" type="presParOf" srcId="{586FF1E3-7160-4A59-B01B-8E799A4F658D}" destId="{25A5E4B8-F0B0-4212-B3E7-AE19B5693AF1}" srcOrd="3" destOrd="0" presId="urn:microsoft.com/office/officeart/2005/8/layout/list1"/>
    <dgm:cxn modelId="{0792FFE6-D7E6-4E8D-89CD-0EC9363F95CD}" type="presParOf" srcId="{586FF1E3-7160-4A59-B01B-8E799A4F658D}" destId="{DF13B9CF-EF96-41F1-B9FE-1D5FDC1277A4}" srcOrd="4" destOrd="0" presId="urn:microsoft.com/office/officeart/2005/8/layout/list1"/>
    <dgm:cxn modelId="{764374FC-6991-4296-B4DE-116D8B72E366}" type="presParOf" srcId="{DF13B9CF-EF96-41F1-B9FE-1D5FDC1277A4}" destId="{A8854F2A-C48D-4BF6-B806-39A916C6F5AD}" srcOrd="0" destOrd="0" presId="urn:microsoft.com/office/officeart/2005/8/layout/list1"/>
    <dgm:cxn modelId="{7D26F005-34CB-4A42-AD3C-4F1BCE323A07}" type="presParOf" srcId="{DF13B9CF-EF96-41F1-B9FE-1D5FDC1277A4}" destId="{0C0E55F3-C6CB-4E70-B5DE-5782C9563183}" srcOrd="1" destOrd="0" presId="urn:microsoft.com/office/officeart/2005/8/layout/list1"/>
    <dgm:cxn modelId="{EA96A322-A006-44E2-9BB0-5E6D81623B49}" type="presParOf" srcId="{586FF1E3-7160-4A59-B01B-8E799A4F658D}" destId="{24BB4C66-E928-4A5A-A550-EC46192F8922}" srcOrd="5" destOrd="0" presId="urn:microsoft.com/office/officeart/2005/8/layout/list1"/>
    <dgm:cxn modelId="{91BA9BCF-D796-47C1-8CC6-CCCB25B77A20}" type="presParOf" srcId="{586FF1E3-7160-4A59-B01B-8E799A4F658D}" destId="{A5A8B3F3-80B9-4995-9B49-943A6DCE0CF8}" srcOrd="6" destOrd="0" presId="urn:microsoft.com/office/officeart/2005/8/layout/list1"/>
    <dgm:cxn modelId="{7B12F193-A754-4D1F-BD64-373648B3CD0D}" type="presParOf" srcId="{586FF1E3-7160-4A59-B01B-8E799A4F658D}" destId="{561C3B56-91EE-47ED-993C-31A8F1FA8FA8}" srcOrd="7" destOrd="0" presId="urn:microsoft.com/office/officeart/2005/8/layout/list1"/>
    <dgm:cxn modelId="{4993ECDB-B9FB-4EC1-BCE5-696C2BE9E492}" type="presParOf" srcId="{586FF1E3-7160-4A59-B01B-8E799A4F658D}" destId="{29C44F3C-74B5-4233-99EB-66C7BF5533D9}" srcOrd="8" destOrd="0" presId="urn:microsoft.com/office/officeart/2005/8/layout/list1"/>
    <dgm:cxn modelId="{75D45379-B534-455B-941C-F6D0C2256C45}" type="presParOf" srcId="{29C44F3C-74B5-4233-99EB-66C7BF5533D9}" destId="{AEABC48E-73BE-411C-9920-FDAD81E6815E}" srcOrd="0" destOrd="0" presId="urn:microsoft.com/office/officeart/2005/8/layout/list1"/>
    <dgm:cxn modelId="{05ACEDB2-FA9F-4D87-AB35-C61C89AAEF1F}" type="presParOf" srcId="{29C44F3C-74B5-4233-99EB-66C7BF5533D9}" destId="{E8B56D57-542D-436E-8AD0-EF8A2EB84933}" srcOrd="1" destOrd="0" presId="urn:microsoft.com/office/officeart/2005/8/layout/list1"/>
    <dgm:cxn modelId="{C550BD09-8844-4BF6-89F8-D7D8F018D492}" type="presParOf" srcId="{586FF1E3-7160-4A59-B01B-8E799A4F658D}" destId="{8B9BAC95-1271-47B3-B78B-12A578445930}" srcOrd="9" destOrd="0" presId="urn:microsoft.com/office/officeart/2005/8/layout/list1"/>
    <dgm:cxn modelId="{D7C60867-4B2B-44F6-ACBF-F5A694FE0D7A}" type="presParOf" srcId="{586FF1E3-7160-4A59-B01B-8E799A4F658D}" destId="{B28CEADB-B37A-4B17-9265-EE2E2075816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A2CEA-DA51-4B95-89A9-F2CB5064E1F4}"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87D096B-5FF1-4625-B203-B90754DD6B14}">
      <dgm:prSet custT="1"/>
      <dgm:spPr/>
      <dgm:t>
        <a:bodyPr/>
        <a:lstStyle/>
        <a:p>
          <a:r>
            <a:rPr lang="tr-TR" sz="1800" dirty="0"/>
            <a:t>UNIQUE </a:t>
          </a:r>
          <a:r>
            <a:rPr lang="tr-TR" sz="1800" dirty="0" err="1"/>
            <a:t>kısıtı</a:t>
          </a:r>
          <a:r>
            <a:rPr lang="tr-TR" sz="1800" dirty="0"/>
            <a:t> sütundaki tüm değerlerin farklı olmasını gerektirir. </a:t>
          </a:r>
          <a:endParaRPr lang="en-US" sz="1800" dirty="0"/>
        </a:p>
      </dgm:t>
    </dgm:pt>
    <dgm:pt modelId="{1E9B427F-F4BC-461B-8A6C-52380DF045DB}" type="parTrans" cxnId="{B167777F-82E6-44D7-9950-C7E317C75588}">
      <dgm:prSet/>
      <dgm:spPr/>
      <dgm:t>
        <a:bodyPr/>
        <a:lstStyle/>
        <a:p>
          <a:endParaRPr lang="en-US"/>
        </a:p>
      </dgm:t>
    </dgm:pt>
    <dgm:pt modelId="{A1ACE4E8-D24C-431B-946F-2EF9AA676971}" type="sibTrans" cxnId="{B167777F-82E6-44D7-9950-C7E317C75588}">
      <dgm:prSet/>
      <dgm:spPr/>
      <dgm:t>
        <a:bodyPr/>
        <a:lstStyle/>
        <a:p>
          <a:endParaRPr lang="en-US"/>
        </a:p>
      </dgm:t>
    </dgm:pt>
    <dgm:pt modelId="{D4511F88-7A2D-464B-8BCE-30F25E4456CD}">
      <dgm:prSet custT="1"/>
      <dgm:spPr/>
      <dgm:t>
        <a:bodyPr/>
        <a:lstStyle/>
        <a:p>
          <a:r>
            <a:rPr lang="tr-TR" sz="1800" kern="1200" dirty="0"/>
            <a:t>UNIQUE </a:t>
          </a:r>
          <a:r>
            <a:rPr lang="tr-TR" sz="1800" kern="1200" dirty="0" err="1"/>
            <a:t>ve</a:t>
          </a:r>
          <a:r>
            <a:rPr lang="tr-TR" sz="1800" kern="1200" dirty="0" err="1">
              <a:solidFill>
                <a:prstClr val="black">
                  <a:hueOff val="0"/>
                  <a:satOff val="0"/>
                  <a:lumOff val="0"/>
                  <a:alphaOff val="0"/>
                </a:prstClr>
              </a:solidFill>
              <a:latin typeface="+mn-lt"/>
              <a:ea typeface="+mn-ea"/>
              <a:cs typeface="+mn-cs"/>
            </a:rPr>
            <a:t>PRIMARY</a:t>
          </a:r>
          <a:r>
            <a:rPr lang="tr-TR" sz="1800" kern="1200" dirty="0"/>
            <a:t> KEY kısıtlarının her ikisi de bir sütun veya sütun grubunun benzersizliğini garanti altına alır. </a:t>
          </a:r>
          <a:endParaRPr lang="en-US" sz="1800" kern="1200" dirty="0"/>
        </a:p>
      </dgm:t>
    </dgm:pt>
    <dgm:pt modelId="{4533E4D7-2999-4C2F-845A-CBCCC7490695}" type="parTrans" cxnId="{055AC7ED-DEB3-49DF-8E5D-3E8F08318FB6}">
      <dgm:prSet/>
      <dgm:spPr/>
      <dgm:t>
        <a:bodyPr/>
        <a:lstStyle/>
        <a:p>
          <a:endParaRPr lang="en-US"/>
        </a:p>
      </dgm:t>
    </dgm:pt>
    <dgm:pt modelId="{88318B3A-CB93-4DFD-ADF5-7D608C9C220D}" type="sibTrans" cxnId="{055AC7ED-DEB3-49DF-8E5D-3E8F08318FB6}">
      <dgm:prSet/>
      <dgm:spPr/>
      <dgm:t>
        <a:bodyPr/>
        <a:lstStyle/>
        <a:p>
          <a:endParaRPr lang="en-US"/>
        </a:p>
      </dgm:t>
    </dgm:pt>
    <dgm:pt modelId="{DB2B0CDD-41DB-46FB-A234-8A18F021F34A}">
      <dgm:prSet custT="1"/>
      <dgm:spPr/>
      <dgm:t>
        <a:bodyPr/>
        <a:lstStyle/>
        <a:p>
          <a:r>
            <a:rPr lang="tr-TR" sz="1400" dirty="0"/>
            <a:t>PRIMARY KEY </a:t>
          </a:r>
          <a:r>
            <a:rPr lang="tr-TR" sz="1400" dirty="0" err="1"/>
            <a:t>kısıtı</a:t>
          </a:r>
          <a:r>
            <a:rPr lang="tr-TR" sz="1400" dirty="0"/>
            <a:t> otomatik olarak bir UNIQUE </a:t>
          </a:r>
          <a:r>
            <a:rPr lang="tr-TR" sz="1400" dirty="0" err="1"/>
            <a:t>kısıtına</a:t>
          </a:r>
          <a:r>
            <a:rPr lang="tr-TR" sz="1400" dirty="0"/>
            <a:t> sahiptir. Ancak her bir tabloda birden fazla UNIQUE </a:t>
          </a:r>
          <a:r>
            <a:rPr lang="tr-TR" sz="1400" dirty="0" err="1"/>
            <a:t>kısıtı</a:t>
          </a:r>
          <a:r>
            <a:rPr lang="tr-TR" sz="1400" dirty="0"/>
            <a:t> oluşturabiliyorken yalnızca bir tane PRIMARY KEY </a:t>
          </a:r>
          <a:r>
            <a:rPr lang="tr-TR" sz="1400" dirty="0" err="1"/>
            <a:t>kısıtı</a:t>
          </a:r>
          <a:r>
            <a:rPr lang="tr-TR" sz="1400" dirty="0"/>
            <a:t> oluşturulabilir. </a:t>
          </a:r>
          <a:endParaRPr lang="en-US" sz="1400" dirty="0"/>
        </a:p>
      </dgm:t>
    </dgm:pt>
    <dgm:pt modelId="{55EDD9E6-90B4-4912-91D4-6F834D1E1736}" type="parTrans" cxnId="{3A19F58F-9577-451E-BA56-98470CD413D3}">
      <dgm:prSet/>
      <dgm:spPr/>
      <dgm:t>
        <a:bodyPr/>
        <a:lstStyle/>
        <a:p>
          <a:endParaRPr lang="en-US"/>
        </a:p>
      </dgm:t>
    </dgm:pt>
    <dgm:pt modelId="{80135D98-1B1C-46DA-A30B-6559CC7E236A}" type="sibTrans" cxnId="{3A19F58F-9577-451E-BA56-98470CD413D3}">
      <dgm:prSet/>
      <dgm:spPr/>
      <dgm:t>
        <a:bodyPr/>
        <a:lstStyle/>
        <a:p>
          <a:endParaRPr lang="en-US"/>
        </a:p>
      </dgm:t>
    </dgm:pt>
    <dgm:pt modelId="{19542007-7F9A-4316-9EB0-C3ACD54DDBCA}">
      <dgm:prSet custT="1"/>
      <dgm:spPr/>
      <dgm:t>
        <a:bodyPr/>
        <a:lstStyle/>
        <a:p>
          <a:r>
            <a:rPr lang="tr-TR" sz="1800" dirty="0"/>
            <a:t>Ayrıca UNIQUE NULL değerlere izin verebilirken PRIMARY KEY </a:t>
          </a:r>
          <a:r>
            <a:rPr lang="tr-TR" sz="1800" dirty="0" err="1"/>
            <a:t>kısıtı</a:t>
          </a:r>
          <a:r>
            <a:rPr lang="tr-TR" sz="1800" dirty="0"/>
            <a:t> NULL değerlere izin vermez. </a:t>
          </a:r>
          <a:endParaRPr lang="en-US" sz="1800" dirty="0"/>
        </a:p>
      </dgm:t>
    </dgm:pt>
    <dgm:pt modelId="{42393181-D5B8-44C2-BC2D-670739B14240}" type="parTrans" cxnId="{CBEBC716-BCE4-403C-9699-1B78093A98FE}">
      <dgm:prSet/>
      <dgm:spPr/>
      <dgm:t>
        <a:bodyPr/>
        <a:lstStyle/>
        <a:p>
          <a:endParaRPr lang="en-US"/>
        </a:p>
      </dgm:t>
    </dgm:pt>
    <dgm:pt modelId="{0D09F73F-CF1C-46E4-A007-96585668E4E9}" type="sibTrans" cxnId="{CBEBC716-BCE4-403C-9699-1B78093A98FE}">
      <dgm:prSet/>
      <dgm:spPr/>
      <dgm:t>
        <a:bodyPr/>
        <a:lstStyle/>
        <a:p>
          <a:endParaRPr lang="en-US"/>
        </a:p>
      </dgm:t>
    </dgm:pt>
    <dgm:pt modelId="{A84DF0B9-1311-4377-9701-685BCCDFBDFC}">
      <dgm:prSet custT="1"/>
      <dgm:spPr/>
      <dgm:t>
        <a:bodyPr/>
        <a:lstStyle/>
        <a:p>
          <a:r>
            <a:rPr lang="tr-TR" sz="1800" dirty="0"/>
            <a:t>Bir tabloda birden fazla UNIQUE </a:t>
          </a:r>
          <a:r>
            <a:rPr lang="tr-TR" sz="1800" dirty="0" err="1"/>
            <a:t>Key</a:t>
          </a:r>
          <a:r>
            <a:rPr lang="tr-TR" sz="1800" dirty="0"/>
            <a:t> oluşturabiliriz. </a:t>
          </a:r>
          <a:endParaRPr lang="en-US" sz="1800" dirty="0"/>
        </a:p>
      </dgm:t>
    </dgm:pt>
    <dgm:pt modelId="{13D31749-1632-4C8C-B059-AB879BC280AD}" type="parTrans" cxnId="{350035C0-ADBE-43F7-8066-F5A30B68056A}">
      <dgm:prSet/>
      <dgm:spPr/>
      <dgm:t>
        <a:bodyPr/>
        <a:lstStyle/>
        <a:p>
          <a:endParaRPr lang="en-US"/>
        </a:p>
      </dgm:t>
    </dgm:pt>
    <dgm:pt modelId="{4EDEFA54-98E0-482E-A575-300C2F64348C}" type="sibTrans" cxnId="{350035C0-ADBE-43F7-8066-F5A30B68056A}">
      <dgm:prSet/>
      <dgm:spPr/>
      <dgm:t>
        <a:bodyPr/>
        <a:lstStyle/>
        <a:p>
          <a:endParaRPr lang="en-US"/>
        </a:p>
      </dgm:t>
    </dgm:pt>
    <dgm:pt modelId="{91E70D7E-8558-4208-9B5E-F279024E4383}">
      <dgm:prSet custT="1"/>
      <dgm:spPr/>
      <dgm:t>
        <a:bodyPr/>
        <a:lstStyle/>
        <a:p>
          <a:pPr algn="ctr"/>
          <a:r>
            <a:rPr lang="en-US" sz="1400" dirty="0"/>
            <a:t>CREATE TABLE Persons (</a:t>
          </a:r>
          <a:br>
            <a:rPr lang="en-US" sz="1400" dirty="0"/>
          </a:br>
          <a:r>
            <a:rPr lang="en-US" sz="1400" dirty="0"/>
            <a:t>    ID int NOT NULL UNIQUE,</a:t>
          </a:r>
          <a:br>
            <a:rPr lang="en-US" sz="1400" dirty="0"/>
          </a:br>
          <a:r>
            <a:rPr lang="en-US" sz="1400" dirty="0"/>
            <a:t>    </a:t>
          </a:r>
          <a:r>
            <a:rPr lang="en-US" sz="1400" dirty="0" err="1"/>
            <a:t>LastName</a:t>
          </a:r>
          <a:r>
            <a:rPr lang="en-US" sz="1400" dirty="0"/>
            <a:t> varchar(255) NOT NULL,</a:t>
          </a:r>
          <a:br>
            <a:rPr lang="en-US" sz="1400" dirty="0"/>
          </a:br>
          <a:r>
            <a:rPr lang="en-US" sz="1400" dirty="0"/>
            <a:t>    FirstName varchar(255),</a:t>
          </a:r>
          <a:br>
            <a:rPr lang="en-US" sz="1400" dirty="0"/>
          </a:br>
          <a:r>
            <a:rPr lang="en-US" sz="1400" dirty="0"/>
            <a:t>    Age int</a:t>
          </a:r>
          <a:r>
            <a:rPr lang="tr-TR" sz="1400" dirty="0"/>
            <a:t> </a:t>
          </a:r>
          <a:r>
            <a:rPr lang="en-US" sz="1400" dirty="0"/>
            <a:t>);</a:t>
          </a:r>
          <a:endParaRPr lang="tr-TR" sz="1400" dirty="0"/>
        </a:p>
        <a:p>
          <a:pPr algn="ctr"/>
          <a:endParaRPr lang="en-US" sz="1400" dirty="0"/>
        </a:p>
      </dgm:t>
    </dgm:pt>
    <dgm:pt modelId="{0F832EA3-8D55-4783-AC07-744D1B2F9F36}" type="parTrans" cxnId="{C3B87C66-C5A1-4DD3-9593-A0DE88F0C04B}">
      <dgm:prSet/>
      <dgm:spPr/>
      <dgm:t>
        <a:bodyPr/>
        <a:lstStyle/>
        <a:p>
          <a:endParaRPr lang="en-US"/>
        </a:p>
      </dgm:t>
    </dgm:pt>
    <dgm:pt modelId="{94F0468F-5227-4A1A-998C-95E50BE1201D}" type="sibTrans" cxnId="{C3B87C66-C5A1-4DD3-9593-A0DE88F0C04B}">
      <dgm:prSet/>
      <dgm:spPr/>
      <dgm:t>
        <a:bodyPr/>
        <a:lstStyle/>
        <a:p>
          <a:endParaRPr lang="en-US"/>
        </a:p>
      </dgm:t>
    </dgm:pt>
    <dgm:pt modelId="{9CF129DA-C703-4B07-A0CD-4984653B4BAA}">
      <dgm:prSet/>
      <dgm:spPr/>
      <dgm:t>
        <a:bodyPr/>
        <a:lstStyle/>
        <a:p>
          <a:r>
            <a:rPr lang="tr-TR" dirty="0"/>
            <a:t>Bir UNIQUE kısıt adı oluşturmak ve birden fazla alanı için UNIQUE kısıt tanımlamak için:</a:t>
          </a:r>
          <a:endParaRPr lang="en-US" dirty="0"/>
        </a:p>
      </dgm:t>
    </dgm:pt>
    <dgm:pt modelId="{26F84C56-1EC3-458A-8B82-AE1C015E742A}" type="parTrans" cxnId="{F432CEBE-B4D0-4B0E-BE46-95A956AE0C0D}">
      <dgm:prSet/>
      <dgm:spPr/>
      <dgm:t>
        <a:bodyPr/>
        <a:lstStyle/>
        <a:p>
          <a:endParaRPr lang="en-US"/>
        </a:p>
      </dgm:t>
    </dgm:pt>
    <dgm:pt modelId="{B15C99AB-E7E7-4F8C-8D55-B838D266A8CD}" type="sibTrans" cxnId="{F432CEBE-B4D0-4B0E-BE46-95A956AE0C0D}">
      <dgm:prSet/>
      <dgm:spPr/>
      <dgm:t>
        <a:bodyPr/>
        <a:lstStyle/>
        <a:p>
          <a:endParaRPr lang="en-US"/>
        </a:p>
      </dgm:t>
    </dgm:pt>
    <dgm:pt modelId="{9D0E92F1-B884-451F-80BC-852E50FA915C}">
      <dgm:prSet/>
      <dgm:spPr/>
      <dgm:t>
        <a:bodyPr/>
        <a:lstStyle/>
        <a:p>
          <a:pPr algn="ctr"/>
          <a:r>
            <a:rPr lang="en-US" dirty="0"/>
            <a:t>CREATE TABLE Persons (</a:t>
          </a:r>
          <a:br>
            <a:rPr lang="en-US" dirty="0"/>
          </a:br>
          <a:r>
            <a:rPr lang="en-US" dirty="0"/>
            <a:t>    ID int NOT NULL,</a:t>
          </a:r>
          <a:br>
            <a:rPr lang="en-US" dirty="0"/>
          </a:br>
          <a:r>
            <a:rPr lang="en-US" dirty="0"/>
            <a:t>    </a:t>
          </a:r>
          <a:r>
            <a:rPr lang="en-US" dirty="0" err="1"/>
            <a:t>LastName</a:t>
          </a:r>
          <a:r>
            <a:rPr lang="en-US" dirty="0"/>
            <a:t> varchar(255) NOT NULL,</a:t>
          </a:r>
          <a:br>
            <a:rPr lang="en-US" dirty="0"/>
          </a:br>
          <a:r>
            <a:rPr lang="en-US" dirty="0"/>
            <a:t>    FirstName varchar(255),</a:t>
          </a:r>
          <a:br>
            <a:rPr lang="en-US" dirty="0"/>
          </a:br>
          <a:r>
            <a:rPr lang="en-US" dirty="0"/>
            <a:t>    Age int,</a:t>
          </a:r>
          <a:br>
            <a:rPr lang="en-US" dirty="0"/>
          </a:br>
          <a:r>
            <a:rPr lang="en-US" dirty="0"/>
            <a:t>    CONSTRAINT </a:t>
          </a:r>
          <a:r>
            <a:rPr lang="en-US" dirty="0" err="1"/>
            <a:t>UC_Person</a:t>
          </a:r>
          <a:r>
            <a:rPr lang="en-US" dirty="0"/>
            <a:t> UNIQUE (</a:t>
          </a:r>
          <a:r>
            <a:rPr lang="en-US" dirty="0" err="1"/>
            <a:t>ID,LastName</a:t>
          </a:r>
          <a:r>
            <a:rPr lang="en-US" dirty="0"/>
            <a:t>)</a:t>
          </a:r>
          <a:r>
            <a:rPr lang="tr-TR" dirty="0"/>
            <a:t> </a:t>
          </a:r>
          <a:r>
            <a:rPr lang="en-US" dirty="0"/>
            <a:t>);</a:t>
          </a:r>
        </a:p>
      </dgm:t>
    </dgm:pt>
    <dgm:pt modelId="{B12D6E14-BC26-4877-B204-E3CDFB4389FE}" type="parTrans" cxnId="{5E55B937-86E4-46D0-B53D-951C6B2EB07D}">
      <dgm:prSet/>
      <dgm:spPr/>
      <dgm:t>
        <a:bodyPr/>
        <a:lstStyle/>
        <a:p>
          <a:endParaRPr lang="en-US"/>
        </a:p>
      </dgm:t>
    </dgm:pt>
    <dgm:pt modelId="{5DAEB371-0933-41B6-B52F-DB725F6FC663}" type="sibTrans" cxnId="{5E55B937-86E4-46D0-B53D-951C6B2EB07D}">
      <dgm:prSet/>
      <dgm:spPr/>
      <dgm:t>
        <a:bodyPr/>
        <a:lstStyle/>
        <a:p>
          <a:endParaRPr lang="en-US"/>
        </a:p>
      </dgm:t>
    </dgm:pt>
    <dgm:pt modelId="{669643A8-83F7-4EA9-BB9E-219E7C51F1BA}" type="pres">
      <dgm:prSet presAssocID="{344A2CEA-DA51-4B95-89A9-F2CB5064E1F4}" presName="vert0" presStyleCnt="0">
        <dgm:presLayoutVars>
          <dgm:dir/>
          <dgm:animOne val="branch"/>
          <dgm:animLvl val="lvl"/>
        </dgm:presLayoutVars>
      </dgm:prSet>
      <dgm:spPr/>
    </dgm:pt>
    <dgm:pt modelId="{F70766D7-170F-40F4-B3F6-A8BB6620A921}" type="pres">
      <dgm:prSet presAssocID="{C87D096B-5FF1-4625-B203-B90754DD6B14}" presName="thickLine" presStyleLbl="alignNode1" presStyleIdx="0" presStyleCnt="8"/>
      <dgm:spPr/>
    </dgm:pt>
    <dgm:pt modelId="{BB268D3B-EF24-4030-BC93-41FCC6E1384B}" type="pres">
      <dgm:prSet presAssocID="{C87D096B-5FF1-4625-B203-B90754DD6B14}" presName="horz1" presStyleCnt="0"/>
      <dgm:spPr/>
    </dgm:pt>
    <dgm:pt modelId="{5462CA98-EC77-4AB5-A94D-F38CE4A43079}" type="pres">
      <dgm:prSet presAssocID="{C87D096B-5FF1-4625-B203-B90754DD6B14}" presName="tx1" presStyleLbl="revTx" presStyleIdx="0" presStyleCnt="8" custScaleY="53760"/>
      <dgm:spPr/>
    </dgm:pt>
    <dgm:pt modelId="{52998A74-554D-429C-8F1B-228852AFA0B9}" type="pres">
      <dgm:prSet presAssocID="{C87D096B-5FF1-4625-B203-B90754DD6B14}" presName="vert1" presStyleCnt="0"/>
      <dgm:spPr/>
    </dgm:pt>
    <dgm:pt modelId="{A67DA7DA-D809-4B2A-A40E-6F84F674A43A}" type="pres">
      <dgm:prSet presAssocID="{D4511F88-7A2D-464B-8BCE-30F25E4456CD}" presName="thickLine" presStyleLbl="alignNode1" presStyleIdx="1" presStyleCnt="8"/>
      <dgm:spPr/>
    </dgm:pt>
    <dgm:pt modelId="{556977AE-BE11-432E-8DF0-0B16347CF298}" type="pres">
      <dgm:prSet presAssocID="{D4511F88-7A2D-464B-8BCE-30F25E4456CD}" presName="horz1" presStyleCnt="0"/>
      <dgm:spPr/>
    </dgm:pt>
    <dgm:pt modelId="{453B6F96-15FA-48DD-9638-DE6816C2567C}" type="pres">
      <dgm:prSet presAssocID="{D4511F88-7A2D-464B-8BCE-30F25E4456CD}" presName="tx1" presStyleLbl="revTx" presStyleIdx="1" presStyleCnt="8"/>
      <dgm:spPr/>
    </dgm:pt>
    <dgm:pt modelId="{9A3B5238-7D16-4D04-9599-AE98CEFAB47A}" type="pres">
      <dgm:prSet presAssocID="{D4511F88-7A2D-464B-8BCE-30F25E4456CD}" presName="vert1" presStyleCnt="0"/>
      <dgm:spPr/>
    </dgm:pt>
    <dgm:pt modelId="{1D73A95F-B415-45AA-8E20-00B6960BF24C}" type="pres">
      <dgm:prSet presAssocID="{DB2B0CDD-41DB-46FB-A234-8A18F021F34A}" presName="thickLine" presStyleLbl="alignNode1" presStyleIdx="2" presStyleCnt="8"/>
      <dgm:spPr/>
    </dgm:pt>
    <dgm:pt modelId="{C94CA96A-EB89-4908-BADD-9DE80F95BC9C}" type="pres">
      <dgm:prSet presAssocID="{DB2B0CDD-41DB-46FB-A234-8A18F021F34A}" presName="horz1" presStyleCnt="0"/>
      <dgm:spPr/>
    </dgm:pt>
    <dgm:pt modelId="{EF8CE5AD-D9F9-4315-A934-F015506210AA}" type="pres">
      <dgm:prSet presAssocID="{DB2B0CDD-41DB-46FB-A234-8A18F021F34A}" presName="tx1" presStyleLbl="revTx" presStyleIdx="2" presStyleCnt="8" custScaleY="73379"/>
      <dgm:spPr/>
    </dgm:pt>
    <dgm:pt modelId="{E1C1E301-57E4-4391-BBB8-7DBA35248BBD}" type="pres">
      <dgm:prSet presAssocID="{DB2B0CDD-41DB-46FB-A234-8A18F021F34A}" presName="vert1" presStyleCnt="0"/>
      <dgm:spPr/>
    </dgm:pt>
    <dgm:pt modelId="{37C72B10-18B2-4A9B-83B3-5E8F32AF4EAC}" type="pres">
      <dgm:prSet presAssocID="{19542007-7F9A-4316-9EB0-C3ACD54DDBCA}" presName="thickLine" presStyleLbl="alignNode1" presStyleIdx="3" presStyleCnt="8"/>
      <dgm:spPr/>
    </dgm:pt>
    <dgm:pt modelId="{EF621D03-0355-4BF7-B5BC-E056ACA6B1EE}" type="pres">
      <dgm:prSet presAssocID="{19542007-7F9A-4316-9EB0-C3ACD54DDBCA}" presName="horz1" presStyleCnt="0"/>
      <dgm:spPr/>
    </dgm:pt>
    <dgm:pt modelId="{923E3082-A398-43F7-8554-ED99799820C0}" type="pres">
      <dgm:prSet presAssocID="{19542007-7F9A-4316-9EB0-C3ACD54DDBCA}" presName="tx1" presStyleLbl="revTx" presStyleIdx="3" presStyleCnt="8" custScaleY="65534"/>
      <dgm:spPr/>
    </dgm:pt>
    <dgm:pt modelId="{AE8E5EFA-8233-4F5B-8F67-90D7864C71A4}" type="pres">
      <dgm:prSet presAssocID="{19542007-7F9A-4316-9EB0-C3ACD54DDBCA}" presName="vert1" presStyleCnt="0"/>
      <dgm:spPr/>
    </dgm:pt>
    <dgm:pt modelId="{2592065D-B5D6-4781-8A49-F1C5BD52463E}" type="pres">
      <dgm:prSet presAssocID="{A84DF0B9-1311-4377-9701-685BCCDFBDFC}" presName="thickLine" presStyleLbl="alignNode1" presStyleIdx="4" presStyleCnt="8"/>
      <dgm:spPr/>
    </dgm:pt>
    <dgm:pt modelId="{D9553E12-FD6E-44B0-ADB7-A15B4A7BE031}" type="pres">
      <dgm:prSet presAssocID="{A84DF0B9-1311-4377-9701-685BCCDFBDFC}" presName="horz1" presStyleCnt="0"/>
      <dgm:spPr/>
    </dgm:pt>
    <dgm:pt modelId="{DE5E8928-FDC4-4040-8EF9-D0F30B0D6578}" type="pres">
      <dgm:prSet presAssocID="{A84DF0B9-1311-4377-9701-685BCCDFBDFC}" presName="tx1" presStyleLbl="revTx" presStyleIdx="4" presStyleCnt="8" custScaleY="48457"/>
      <dgm:spPr/>
    </dgm:pt>
    <dgm:pt modelId="{6BD1BED7-48A5-4212-8C98-351761914910}" type="pres">
      <dgm:prSet presAssocID="{A84DF0B9-1311-4377-9701-685BCCDFBDFC}" presName="vert1" presStyleCnt="0"/>
      <dgm:spPr/>
    </dgm:pt>
    <dgm:pt modelId="{68669988-76DD-4BE0-8BDD-1893FBC58744}" type="pres">
      <dgm:prSet presAssocID="{91E70D7E-8558-4208-9B5E-F279024E4383}" presName="thickLine" presStyleLbl="alignNode1" presStyleIdx="5" presStyleCnt="8"/>
      <dgm:spPr/>
    </dgm:pt>
    <dgm:pt modelId="{E3620DDE-376B-448C-B733-CE9CA583579E}" type="pres">
      <dgm:prSet presAssocID="{91E70D7E-8558-4208-9B5E-F279024E4383}" presName="horz1" presStyleCnt="0"/>
      <dgm:spPr/>
    </dgm:pt>
    <dgm:pt modelId="{4CD3D881-0FFE-47E0-8D37-0B5A590DEF18}" type="pres">
      <dgm:prSet presAssocID="{91E70D7E-8558-4208-9B5E-F279024E4383}" presName="tx1" presStyleLbl="revTx" presStyleIdx="5" presStyleCnt="8"/>
      <dgm:spPr/>
    </dgm:pt>
    <dgm:pt modelId="{98FEE3C4-E102-496C-9CC3-B99137A43CCB}" type="pres">
      <dgm:prSet presAssocID="{91E70D7E-8558-4208-9B5E-F279024E4383}" presName="vert1" presStyleCnt="0"/>
      <dgm:spPr/>
    </dgm:pt>
    <dgm:pt modelId="{64BAE781-B276-46B7-AE4B-D0D741F89068}" type="pres">
      <dgm:prSet presAssocID="{9CF129DA-C703-4B07-A0CD-4984653B4BAA}" presName="thickLine" presStyleLbl="alignNode1" presStyleIdx="6" presStyleCnt="8"/>
      <dgm:spPr/>
    </dgm:pt>
    <dgm:pt modelId="{CE86444A-AED2-44F5-B349-1A1DDA57A5B6}" type="pres">
      <dgm:prSet presAssocID="{9CF129DA-C703-4B07-A0CD-4984653B4BAA}" presName="horz1" presStyleCnt="0"/>
      <dgm:spPr/>
    </dgm:pt>
    <dgm:pt modelId="{E3173ACE-64E4-4405-96AA-0C12CC4EEDD3}" type="pres">
      <dgm:prSet presAssocID="{9CF129DA-C703-4B07-A0CD-4984653B4BAA}" presName="tx1" presStyleLbl="revTx" presStyleIdx="6" presStyleCnt="8" custScaleY="25073"/>
      <dgm:spPr/>
    </dgm:pt>
    <dgm:pt modelId="{9F9420C3-6DF4-424D-9911-27EAB78A6B04}" type="pres">
      <dgm:prSet presAssocID="{9CF129DA-C703-4B07-A0CD-4984653B4BAA}" presName="vert1" presStyleCnt="0"/>
      <dgm:spPr/>
    </dgm:pt>
    <dgm:pt modelId="{5908E8FC-72DE-4FC2-8368-5C46F156DA92}" type="pres">
      <dgm:prSet presAssocID="{9D0E92F1-B884-451F-80BC-852E50FA915C}" presName="thickLine" presStyleLbl="alignNode1" presStyleIdx="7" presStyleCnt="8"/>
      <dgm:spPr/>
    </dgm:pt>
    <dgm:pt modelId="{1A616456-A657-4F96-8972-A841D758A70A}" type="pres">
      <dgm:prSet presAssocID="{9D0E92F1-B884-451F-80BC-852E50FA915C}" presName="horz1" presStyleCnt="0"/>
      <dgm:spPr/>
    </dgm:pt>
    <dgm:pt modelId="{C35F0D6F-E2D9-4659-8376-FDE1B4A58EAF}" type="pres">
      <dgm:prSet presAssocID="{9D0E92F1-B884-451F-80BC-852E50FA915C}" presName="tx1" presStyleLbl="revTx" presStyleIdx="7" presStyleCnt="8"/>
      <dgm:spPr/>
    </dgm:pt>
    <dgm:pt modelId="{2F1A1663-F2F2-4D6A-8549-642913992E93}" type="pres">
      <dgm:prSet presAssocID="{9D0E92F1-B884-451F-80BC-852E50FA915C}" presName="vert1" presStyleCnt="0"/>
      <dgm:spPr/>
    </dgm:pt>
  </dgm:ptLst>
  <dgm:cxnLst>
    <dgm:cxn modelId="{C7FB7F05-DFB1-4527-9F91-727F9A10EFAD}" type="presOf" srcId="{DB2B0CDD-41DB-46FB-A234-8A18F021F34A}" destId="{EF8CE5AD-D9F9-4315-A934-F015506210AA}" srcOrd="0" destOrd="0" presId="urn:microsoft.com/office/officeart/2008/layout/LinedList"/>
    <dgm:cxn modelId="{CBEBC716-BCE4-403C-9699-1B78093A98FE}" srcId="{344A2CEA-DA51-4B95-89A9-F2CB5064E1F4}" destId="{19542007-7F9A-4316-9EB0-C3ACD54DDBCA}" srcOrd="3" destOrd="0" parTransId="{42393181-D5B8-44C2-BC2D-670739B14240}" sibTransId="{0D09F73F-CF1C-46E4-A007-96585668E4E9}"/>
    <dgm:cxn modelId="{5E55B937-86E4-46D0-B53D-951C6B2EB07D}" srcId="{344A2CEA-DA51-4B95-89A9-F2CB5064E1F4}" destId="{9D0E92F1-B884-451F-80BC-852E50FA915C}" srcOrd="7" destOrd="0" parTransId="{B12D6E14-BC26-4877-B204-E3CDFB4389FE}" sibTransId="{5DAEB371-0933-41B6-B52F-DB725F6FC663}"/>
    <dgm:cxn modelId="{1D6BD43D-0849-48F3-B2B0-4F4D8FE6F4A0}" type="presOf" srcId="{91E70D7E-8558-4208-9B5E-F279024E4383}" destId="{4CD3D881-0FFE-47E0-8D37-0B5A590DEF18}" srcOrd="0" destOrd="0" presId="urn:microsoft.com/office/officeart/2008/layout/LinedList"/>
    <dgm:cxn modelId="{C3B87C66-C5A1-4DD3-9593-A0DE88F0C04B}" srcId="{344A2CEA-DA51-4B95-89A9-F2CB5064E1F4}" destId="{91E70D7E-8558-4208-9B5E-F279024E4383}" srcOrd="5" destOrd="0" parTransId="{0F832EA3-8D55-4783-AC07-744D1B2F9F36}" sibTransId="{94F0468F-5227-4A1A-998C-95E50BE1201D}"/>
    <dgm:cxn modelId="{EB078B4A-7926-449B-8A46-64D1E5D9C017}" type="presOf" srcId="{19542007-7F9A-4316-9EB0-C3ACD54DDBCA}" destId="{923E3082-A398-43F7-8554-ED99799820C0}" srcOrd="0" destOrd="0" presId="urn:microsoft.com/office/officeart/2008/layout/LinedList"/>
    <dgm:cxn modelId="{CD442B6B-1FEB-45F2-B7EF-6172C14704DE}" type="presOf" srcId="{344A2CEA-DA51-4B95-89A9-F2CB5064E1F4}" destId="{669643A8-83F7-4EA9-BB9E-219E7C51F1BA}" srcOrd="0" destOrd="0" presId="urn:microsoft.com/office/officeart/2008/layout/LinedList"/>
    <dgm:cxn modelId="{B167777F-82E6-44D7-9950-C7E317C75588}" srcId="{344A2CEA-DA51-4B95-89A9-F2CB5064E1F4}" destId="{C87D096B-5FF1-4625-B203-B90754DD6B14}" srcOrd="0" destOrd="0" parTransId="{1E9B427F-F4BC-461B-8A6C-52380DF045DB}" sibTransId="{A1ACE4E8-D24C-431B-946F-2EF9AA676971}"/>
    <dgm:cxn modelId="{3A19F58F-9577-451E-BA56-98470CD413D3}" srcId="{344A2CEA-DA51-4B95-89A9-F2CB5064E1F4}" destId="{DB2B0CDD-41DB-46FB-A234-8A18F021F34A}" srcOrd="2" destOrd="0" parTransId="{55EDD9E6-90B4-4912-91D4-6F834D1E1736}" sibTransId="{80135D98-1B1C-46DA-A30B-6559CC7E236A}"/>
    <dgm:cxn modelId="{231485AC-26F2-4608-916C-0B842C3CB3CA}" type="presOf" srcId="{9CF129DA-C703-4B07-A0CD-4984653B4BAA}" destId="{E3173ACE-64E4-4405-96AA-0C12CC4EEDD3}" srcOrd="0" destOrd="0" presId="urn:microsoft.com/office/officeart/2008/layout/LinedList"/>
    <dgm:cxn modelId="{F432CEBE-B4D0-4B0E-BE46-95A956AE0C0D}" srcId="{344A2CEA-DA51-4B95-89A9-F2CB5064E1F4}" destId="{9CF129DA-C703-4B07-A0CD-4984653B4BAA}" srcOrd="6" destOrd="0" parTransId="{26F84C56-1EC3-458A-8B82-AE1C015E742A}" sibTransId="{B15C99AB-E7E7-4F8C-8D55-B838D266A8CD}"/>
    <dgm:cxn modelId="{350035C0-ADBE-43F7-8066-F5A30B68056A}" srcId="{344A2CEA-DA51-4B95-89A9-F2CB5064E1F4}" destId="{A84DF0B9-1311-4377-9701-685BCCDFBDFC}" srcOrd="4" destOrd="0" parTransId="{13D31749-1632-4C8C-B059-AB879BC280AD}" sibTransId="{4EDEFA54-98E0-482E-A575-300C2F64348C}"/>
    <dgm:cxn modelId="{28F35AC6-FA25-4597-88E3-0260B3017A2E}" type="presOf" srcId="{9D0E92F1-B884-451F-80BC-852E50FA915C}" destId="{C35F0D6F-E2D9-4659-8376-FDE1B4A58EAF}" srcOrd="0" destOrd="0" presId="urn:microsoft.com/office/officeart/2008/layout/LinedList"/>
    <dgm:cxn modelId="{B30AA4C8-C732-430B-A052-C660D619C748}" type="presOf" srcId="{C87D096B-5FF1-4625-B203-B90754DD6B14}" destId="{5462CA98-EC77-4AB5-A94D-F38CE4A43079}" srcOrd="0" destOrd="0" presId="urn:microsoft.com/office/officeart/2008/layout/LinedList"/>
    <dgm:cxn modelId="{055AC7ED-DEB3-49DF-8E5D-3E8F08318FB6}" srcId="{344A2CEA-DA51-4B95-89A9-F2CB5064E1F4}" destId="{D4511F88-7A2D-464B-8BCE-30F25E4456CD}" srcOrd="1" destOrd="0" parTransId="{4533E4D7-2999-4C2F-845A-CBCCC7490695}" sibTransId="{88318B3A-CB93-4DFD-ADF5-7D608C9C220D}"/>
    <dgm:cxn modelId="{1D2432F5-C236-4DE5-BEE3-4D9770FDBFC9}" type="presOf" srcId="{A84DF0B9-1311-4377-9701-685BCCDFBDFC}" destId="{DE5E8928-FDC4-4040-8EF9-D0F30B0D6578}" srcOrd="0" destOrd="0" presId="urn:microsoft.com/office/officeart/2008/layout/LinedList"/>
    <dgm:cxn modelId="{BBFBAEFF-10FD-4554-8D2D-C45C90008DD1}" type="presOf" srcId="{D4511F88-7A2D-464B-8BCE-30F25E4456CD}" destId="{453B6F96-15FA-48DD-9638-DE6816C2567C}" srcOrd="0" destOrd="0" presId="urn:microsoft.com/office/officeart/2008/layout/LinedList"/>
    <dgm:cxn modelId="{926461E1-9120-43AF-8AA3-466665F4E844}" type="presParOf" srcId="{669643A8-83F7-4EA9-BB9E-219E7C51F1BA}" destId="{F70766D7-170F-40F4-B3F6-A8BB6620A921}" srcOrd="0" destOrd="0" presId="urn:microsoft.com/office/officeart/2008/layout/LinedList"/>
    <dgm:cxn modelId="{E57447BF-46A2-4FD4-9081-727E2E7F4251}" type="presParOf" srcId="{669643A8-83F7-4EA9-BB9E-219E7C51F1BA}" destId="{BB268D3B-EF24-4030-BC93-41FCC6E1384B}" srcOrd="1" destOrd="0" presId="urn:microsoft.com/office/officeart/2008/layout/LinedList"/>
    <dgm:cxn modelId="{F9B763CD-A992-42BC-8036-918BF5E63435}" type="presParOf" srcId="{BB268D3B-EF24-4030-BC93-41FCC6E1384B}" destId="{5462CA98-EC77-4AB5-A94D-F38CE4A43079}" srcOrd="0" destOrd="0" presId="urn:microsoft.com/office/officeart/2008/layout/LinedList"/>
    <dgm:cxn modelId="{1E00E422-B318-43DB-B0D3-D983F7ECAD23}" type="presParOf" srcId="{BB268D3B-EF24-4030-BC93-41FCC6E1384B}" destId="{52998A74-554D-429C-8F1B-228852AFA0B9}" srcOrd="1" destOrd="0" presId="urn:microsoft.com/office/officeart/2008/layout/LinedList"/>
    <dgm:cxn modelId="{B0D8D380-B40F-46CE-A0A6-ED0443D5E719}" type="presParOf" srcId="{669643A8-83F7-4EA9-BB9E-219E7C51F1BA}" destId="{A67DA7DA-D809-4B2A-A40E-6F84F674A43A}" srcOrd="2" destOrd="0" presId="urn:microsoft.com/office/officeart/2008/layout/LinedList"/>
    <dgm:cxn modelId="{01D07877-9968-493E-AF12-7A29ED69BA0B}" type="presParOf" srcId="{669643A8-83F7-4EA9-BB9E-219E7C51F1BA}" destId="{556977AE-BE11-432E-8DF0-0B16347CF298}" srcOrd="3" destOrd="0" presId="urn:microsoft.com/office/officeart/2008/layout/LinedList"/>
    <dgm:cxn modelId="{C76A4D5E-D376-4E91-9B31-F7DCF8BCCE6D}" type="presParOf" srcId="{556977AE-BE11-432E-8DF0-0B16347CF298}" destId="{453B6F96-15FA-48DD-9638-DE6816C2567C}" srcOrd="0" destOrd="0" presId="urn:microsoft.com/office/officeart/2008/layout/LinedList"/>
    <dgm:cxn modelId="{EF498BBC-CE79-4DF0-91F9-174CAAE2FDCD}" type="presParOf" srcId="{556977AE-BE11-432E-8DF0-0B16347CF298}" destId="{9A3B5238-7D16-4D04-9599-AE98CEFAB47A}" srcOrd="1" destOrd="0" presId="urn:microsoft.com/office/officeart/2008/layout/LinedList"/>
    <dgm:cxn modelId="{9EBCD248-48D6-484A-A046-69806265223E}" type="presParOf" srcId="{669643A8-83F7-4EA9-BB9E-219E7C51F1BA}" destId="{1D73A95F-B415-45AA-8E20-00B6960BF24C}" srcOrd="4" destOrd="0" presId="urn:microsoft.com/office/officeart/2008/layout/LinedList"/>
    <dgm:cxn modelId="{BA75D0E2-0D2E-484F-88C7-49D1720ED800}" type="presParOf" srcId="{669643A8-83F7-4EA9-BB9E-219E7C51F1BA}" destId="{C94CA96A-EB89-4908-BADD-9DE80F95BC9C}" srcOrd="5" destOrd="0" presId="urn:microsoft.com/office/officeart/2008/layout/LinedList"/>
    <dgm:cxn modelId="{E86F7C7D-07B5-4B9A-A43F-25B98FB6A564}" type="presParOf" srcId="{C94CA96A-EB89-4908-BADD-9DE80F95BC9C}" destId="{EF8CE5AD-D9F9-4315-A934-F015506210AA}" srcOrd="0" destOrd="0" presId="urn:microsoft.com/office/officeart/2008/layout/LinedList"/>
    <dgm:cxn modelId="{627D8D6F-7268-4F66-953C-5F681F4A4E79}" type="presParOf" srcId="{C94CA96A-EB89-4908-BADD-9DE80F95BC9C}" destId="{E1C1E301-57E4-4391-BBB8-7DBA35248BBD}" srcOrd="1" destOrd="0" presId="urn:microsoft.com/office/officeart/2008/layout/LinedList"/>
    <dgm:cxn modelId="{6E08C593-411A-417D-813C-8137118842E1}" type="presParOf" srcId="{669643A8-83F7-4EA9-BB9E-219E7C51F1BA}" destId="{37C72B10-18B2-4A9B-83B3-5E8F32AF4EAC}" srcOrd="6" destOrd="0" presId="urn:microsoft.com/office/officeart/2008/layout/LinedList"/>
    <dgm:cxn modelId="{6FA0CD09-CA12-4C7A-84CD-711E3B885CD5}" type="presParOf" srcId="{669643A8-83F7-4EA9-BB9E-219E7C51F1BA}" destId="{EF621D03-0355-4BF7-B5BC-E056ACA6B1EE}" srcOrd="7" destOrd="0" presId="urn:microsoft.com/office/officeart/2008/layout/LinedList"/>
    <dgm:cxn modelId="{7343E614-7175-4692-A3E0-52BCB2BB1F53}" type="presParOf" srcId="{EF621D03-0355-4BF7-B5BC-E056ACA6B1EE}" destId="{923E3082-A398-43F7-8554-ED99799820C0}" srcOrd="0" destOrd="0" presId="urn:microsoft.com/office/officeart/2008/layout/LinedList"/>
    <dgm:cxn modelId="{9A1F03F5-AE1B-4370-9920-1CA44FC66337}" type="presParOf" srcId="{EF621D03-0355-4BF7-B5BC-E056ACA6B1EE}" destId="{AE8E5EFA-8233-4F5B-8F67-90D7864C71A4}" srcOrd="1" destOrd="0" presId="urn:microsoft.com/office/officeart/2008/layout/LinedList"/>
    <dgm:cxn modelId="{1E941ABB-9337-4F22-979C-37717D608447}" type="presParOf" srcId="{669643A8-83F7-4EA9-BB9E-219E7C51F1BA}" destId="{2592065D-B5D6-4781-8A49-F1C5BD52463E}" srcOrd="8" destOrd="0" presId="urn:microsoft.com/office/officeart/2008/layout/LinedList"/>
    <dgm:cxn modelId="{205E9171-5F32-4ABA-85A1-9100A2116952}" type="presParOf" srcId="{669643A8-83F7-4EA9-BB9E-219E7C51F1BA}" destId="{D9553E12-FD6E-44B0-ADB7-A15B4A7BE031}" srcOrd="9" destOrd="0" presId="urn:microsoft.com/office/officeart/2008/layout/LinedList"/>
    <dgm:cxn modelId="{5E363B56-EA6B-4EAD-9B55-C2148AA19F76}" type="presParOf" srcId="{D9553E12-FD6E-44B0-ADB7-A15B4A7BE031}" destId="{DE5E8928-FDC4-4040-8EF9-D0F30B0D6578}" srcOrd="0" destOrd="0" presId="urn:microsoft.com/office/officeart/2008/layout/LinedList"/>
    <dgm:cxn modelId="{136ABC86-E027-4A3A-9087-043EE2FFC79A}" type="presParOf" srcId="{D9553E12-FD6E-44B0-ADB7-A15B4A7BE031}" destId="{6BD1BED7-48A5-4212-8C98-351761914910}" srcOrd="1" destOrd="0" presId="urn:microsoft.com/office/officeart/2008/layout/LinedList"/>
    <dgm:cxn modelId="{7121F508-D2B1-40FB-A5AE-B945AA37FC95}" type="presParOf" srcId="{669643A8-83F7-4EA9-BB9E-219E7C51F1BA}" destId="{68669988-76DD-4BE0-8BDD-1893FBC58744}" srcOrd="10" destOrd="0" presId="urn:microsoft.com/office/officeart/2008/layout/LinedList"/>
    <dgm:cxn modelId="{D94A0CDE-CBC8-44B3-8517-9FA30B159423}" type="presParOf" srcId="{669643A8-83F7-4EA9-BB9E-219E7C51F1BA}" destId="{E3620DDE-376B-448C-B733-CE9CA583579E}" srcOrd="11" destOrd="0" presId="urn:microsoft.com/office/officeart/2008/layout/LinedList"/>
    <dgm:cxn modelId="{54FC93C1-FFF1-45AE-A801-32B1DACA14FA}" type="presParOf" srcId="{E3620DDE-376B-448C-B733-CE9CA583579E}" destId="{4CD3D881-0FFE-47E0-8D37-0B5A590DEF18}" srcOrd="0" destOrd="0" presId="urn:microsoft.com/office/officeart/2008/layout/LinedList"/>
    <dgm:cxn modelId="{2D293063-0DE9-4069-B1BB-3AB017DF504C}" type="presParOf" srcId="{E3620DDE-376B-448C-B733-CE9CA583579E}" destId="{98FEE3C4-E102-496C-9CC3-B99137A43CCB}" srcOrd="1" destOrd="0" presId="urn:microsoft.com/office/officeart/2008/layout/LinedList"/>
    <dgm:cxn modelId="{149A29B8-E942-4AE4-BCB3-245D94A3A367}" type="presParOf" srcId="{669643A8-83F7-4EA9-BB9E-219E7C51F1BA}" destId="{64BAE781-B276-46B7-AE4B-D0D741F89068}" srcOrd="12" destOrd="0" presId="urn:microsoft.com/office/officeart/2008/layout/LinedList"/>
    <dgm:cxn modelId="{2ED33AEA-3AD6-4F10-ACB5-82E26F346DAA}" type="presParOf" srcId="{669643A8-83F7-4EA9-BB9E-219E7C51F1BA}" destId="{CE86444A-AED2-44F5-B349-1A1DDA57A5B6}" srcOrd="13" destOrd="0" presId="urn:microsoft.com/office/officeart/2008/layout/LinedList"/>
    <dgm:cxn modelId="{9593F3B4-F649-450C-A258-F9BBD365736C}" type="presParOf" srcId="{CE86444A-AED2-44F5-B349-1A1DDA57A5B6}" destId="{E3173ACE-64E4-4405-96AA-0C12CC4EEDD3}" srcOrd="0" destOrd="0" presId="urn:microsoft.com/office/officeart/2008/layout/LinedList"/>
    <dgm:cxn modelId="{A19BD3F6-15F0-4E50-9BF9-D11C9B44C5BE}" type="presParOf" srcId="{CE86444A-AED2-44F5-B349-1A1DDA57A5B6}" destId="{9F9420C3-6DF4-424D-9911-27EAB78A6B04}" srcOrd="1" destOrd="0" presId="urn:microsoft.com/office/officeart/2008/layout/LinedList"/>
    <dgm:cxn modelId="{6DF5E316-D4CC-4F45-A9C9-C70253403818}" type="presParOf" srcId="{669643A8-83F7-4EA9-BB9E-219E7C51F1BA}" destId="{5908E8FC-72DE-4FC2-8368-5C46F156DA92}" srcOrd="14" destOrd="0" presId="urn:microsoft.com/office/officeart/2008/layout/LinedList"/>
    <dgm:cxn modelId="{8F006C77-C97E-457C-808C-0DBCF3011FA2}" type="presParOf" srcId="{669643A8-83F7-4EA9-BB9E-219E7C51F1BA}" destId="{1A616456-A657-4F96-8972-A841D758A70A}" srcOrd="15" destOrd="0" presId="urn:microsoft.com/office/officeart/2008/layout/LinedList"/>
    <dgm:cxn modelId="{5D8128B9-E1D7-43B3-A0E3-4147568F4896}" type="presParOf" srcId="{1A616456-A657-4F96-8972-A841D758A70A}" destId="{C35F0D6F-E2D9-4659-8376-FDE1B4A58EAF}" srcOrd="0" destOrd="0" presId="urn:microsoft.com/office/officeart/2008/layout/LinedList"/>
    <dgm:cxn modelId="{01ECABC8-98BD-4C9A-84CA-C8D2EEF0BB68}" type="presParOf" srcId="{1A616456-A657-4F96-8972-A841D758A70A}" destId="{2F1A1663-F2F2-4D6A-8549-642913992E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9C23E-75DA-41B7-9D2C-B2EB67CE60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0F4EFF-4160-4F1C-8A57-94C9196E69E0}">
      <dgm:prSet/>
      <dgm:spPr/>
      <dgm:t>
        <a:bodyPr/>
        <a:lstStyle/>
        <a:p>
          <a:r>
            <a:rPr lang="tr-TR" i="1" u="sng" dirty="0"/>
            <a:t>Zaten oluşturulmuş bir tabloda UNIQUE;</a:t>
          </a:r>
          <a:endParaRPr lang="en-US" dirty="0"/>
        </a:p>
      </dgm:t>
    </dgm:pt>
    <dgm:pt modelId="{D6788870-701F-446D-829A-D19B729191D2}" type="parTrans" cxnId="{5197BEFA-07B2-4B1B-8C35-D64DCF91F040}">
      <dgm:prSet/>
      <dgm:spPr/>
      <dgm:t>
        <a:bodyPr/>
        <a:lstStyle/>
        <a:p>
          <a:endParaRPr lang="en-US"/>
        </a:p>
      </dgm:t>
    </dgm:pt>
    <dgm:pt modelId="{DC4A86A8-3802-47D4-97B4-3E1D0CFA1C6B}" type="sibTrans" cxnId="{5197BEFA-07B2-4B1B-8C35-D64DCF91F040}">
      <dgm:prSet/>
      <dgm:spPr/>
      <dgm:t>
        <a:bodyPr/>
        <a:lstStyle/>
        <a:p>
          <a:endParaRPr lang="en-US"/>
        </a:p>
      </dgm:t>
    </dgm:pt>
    <dgm:pt modelId="{4FCE1E71-40E7-4DD1-A0DD-258CDA2122F8}">
      <dgm:prSet/>
      <dgm:spPr/>
      <dgm:t>
        <a:bodyPr/>
        <a:lstStyle/>
        <a:p>
          <a:r>
            <a:rPr lang="tr-TR" dirty="0"/>
            <a:t>ALTER TABLE </a:t>
          </a:r>
          <a:r>
            <a:rPr lang="tr-TR" dirty="0" err="1"/>
            <a:t>Persons</a:t>
          </a:r>
          <a:br>
            <a:rPr lang="tr-TR" dirty="0"/>
          </a:br>
          <a:r>
            <a:rPr lang="tr-TR" dirty="0"/>
            <a:t>ADD UNIQUE (ID);</a:t>
          </a:r>
          <a:endParaRPr lang="en-US" dirty="0"/>
        </a:p>
      </dgm:t>
    </dgm:pt>
    <dgm:pt modelId="{9B25BC7A-A66A-4629-B0A9-9B1DE96B8869}" type="parTrans" cxnId="{F96D3A92-07D4-432A-AE38-157AEDCB81C5}">
      <dgm:prSet/>
      <dgm:spPr/>
      <dgm:t>
        <a:bodyPr/>
        <a:lstStyle/>
        <a:p>
          <a:endParaRPr lang="en-US"/>
        </a:p>
      </dgm:t>
    </dgm:pt>
    <dgm:pt modelId="{34722500-ACB5-48CC-AFC7-37A9C7AB261B}" type="sibTrans" cxnId="{F96D3A92-07D4-432A-AE38-157AEDCB81C5}">
      <dgm:prSet/>
      <dgm:spPr/>
      <dgm:t>
        <a:bodyPr/>
        <a:lstStyle/>
        <a:p>
          <a:endParaRPr lang="en-US"/>
        </a:p>
      </dgm:t>
    </dgm:pt>
    <dgm:pt modelId="{2D565C67-74D1-4A15-993D-A95CFB027A21}">
      <dgm:prSet/>
      <dgm:spPr/>
      <dgm:t>
        <a:bodyPr/>
        <a:lstStyle/>
        <a:p>
          <a:r>
            <a:rPr lang="tr-TR"/>
            <a:t>ALTER TABLE Persons</a:t>
          </a:r>
          <a:br>
            <a:rPr lang="tr-TR"/>
          </a:br>
          <a:r>
            <a:rPr lang="tr-TR"/>
            <a:t>ADD CONSTRAINT UC_Person UNIQUE (ID,LastName);</a:t>
          </a:r>
          <a:endParaRPr lang="en-US"/>
        </a:p>
      </dgm:t>
    </dgm:pt>
    <dgm:pt modelId="{4969A429-4B90-4BFB-8EB2-954AC63B0025}" type="parTrans" cxnId="{3345F43D-6CD3-4BE3-91E6-0D3D6A6C1956}">
      <dgm:prSet/>
      <dgm:spPr/>
      <dgm:t>
        <a:bodyPr/>
        <a:lstStyle/>
        <a:p>
          <a:endParaRPr lang="en-US"/>
        </a:p>
      </dgm:t>
    </dgm:pt>
    <dgm:pt modelId="{7ABD845D-6334-4249-97E3-4DA0D59F13DA}" type="sibTrans" cxnId="{3345F43D-6CD3-4BE3-91E6-0D3D6A6C1956}">
      <dgm:prSet/>
      <dgm:spPr/>
      <dgm:t>
        <a:bodyPr/>
        <a:lstStyle/>
        <a:p>
          <a:endParaRPr lang="en-US"/>
        </a:p>
      </dgm:t>
    </dgm:pt>
    <dgm:pt modelId="{8ABC08F0-0861-44A4-9FD0-1AF7BED206FC}">
      <dgm:prSet/>
      <dgm:spPr/>
      <dgm:t>
        <a:bodyPr/>
        <a:lstStyle/>
        <a:p>
          <a:r>
            <a:rPr lang="fr-FR"/>
            <a:t>ALTER TABLE Persons</a:t>
          </a:r>
          <a:br>
            <a:rPr lang="fr-FR"/>
          </a:br>
          <a:r>
            <a:rPr lang="fr-FR"/>
            <a:t>DROP CONSTRAINT UC_Person;</a:t>
          </a:r>
          <a:endParaRPr lang="en-US"/>
        </a:p>
      </dgm:t>
    </dgm:pt>
    <dgm:pt modelId="{6071E051-33C3-478E-8B4F-6A0501D2896C}" type="parTrans" cxnId="{4810DBA3-24C6-49AA-B9EA-8BF93EE5C7C2}">
      <dgm:prSet/>
      <dgm:spPr/>
      <dgm:t>
        <a:bodyPr/>
        <a:lstStyle/>
        <a:p>
          <a:endParaRPr lang="en-US"/>
        </a:p>
      </dgm:t>
    </dgm:pt>
    <dgm:pt modelId="{1306AA02-5BB7-400A-BD0F-43643A7757E1}" type="sibTrans" cxnId="{4810DBA3-24C6-49AA-B9EA-8BF93EE5C7C2}">
      <dgm:prSet/>
      <dgm:spPr/>
      <dgm:t>
        <a:bodyPr/>
        <a:lstStyle/>
        <a:p>
          <a:endParaRPr lang="en-US"/>
        </a:p>
      </dgm:t>
    </dgm:pt>
    <dgm:pt modelId="{B578F09E-E8B5-4F07-8230-5622377C1470}" type="pres">
      <dgm:prSet presAssocID="{9F69C23E-75DA-41B7-9D2C-B2EB67CE60CB}" presName="linear" presStyleCnt="0">
        <dgm:presLayoutVars>
          <dgm:animLvl val="lvl"/>
          <dgm:resizeHandles val="exact"/>
        </dgm:presLayoutVars>
      </dgm:prSet>
      <dgm:spPr/>
    </dgm:pt>
    <dgm:pt modelId="{D6844B90-B73F-4498-A32E-0A0B1290311E}" type="pres">
      <dgm:prSet presAssocID="{410F4EFF-4160-4F1C-8A57-94C9196E69E0}" presName="parentText" presStyleLbl="node1" presStyleIdx="0" presStyleCnt="4">
        <dgm:presLayoutVars>
          <dgm:chMax val="0"/>
          <dgm:bulletEnabled val="1"/>
        </dgm:presLayoutVars>
      </dgm:prSet>
      <dgm:spPr/>
    </dgm:pt>
    <dgm:pt modelId="{45F8CAD0-A5AD-4C73-97E8-CD04E53C8093}" type="pres">
      <dgm:prSet presAssocID="{DC4A86A8-3802-47D4-97B4-3E1D0CFA1C6B}" presName="spacer" presStyleCnt="0"/>
      <dgm:spPr/>
    </dgm:pt>
    <dgm:pt modelId="{1692B708-1F32-452B-AE16-8891F165EFA8}" type="pres">
      <dgm:prSet presAssocID="{4FCE1E71-40E7-4DD1-A0DD-258CDA2122F8}" presName="parentText" presStyleLbl="node1" presStyleIdx="1" presStyleCnt="4">
        <dgm:presLayoutVars>
          <dgm:chMax val="0"/>
          <dgm:bulletEnabled val="1"/>
        </dgm:presLayoutVars>
      </dgm:prSet>
      <dgm:spPr/>
    </dgm:pt>
    <dgm:pt modelId="{E5DFCD66-9446-42FC-B49D-96A25E14217C}" type="pres">
      <dgm:prSet presAssocID="{34722500-ACB5-48CC-AFC7-37A9C7AB261B}" presName="spacer" presStyleCnt="0"/>
      <dgm:spPr/>
    </dgm:pt>
    <dgm:pt modelId="{D3B20613-8D80-4CAA-97A9-F5E9A66416A6}" type="pres">
      <dgm:prSet presAssocID="{2D565C67-74D1-4A15-993D-A95CFB027A21}" presName="parentText" presStyleLbl="node1" presStyleIdx="2" presStyleCnt="4">
        <dgm:presLayoutVars>
          <dgm:chMax val="0"/>
          <dgm:bulletEnabled val="1"/>
        </dgm:presLayoutVars>
      </dgm:prSet>
      <dgm:spPr/>
    </dgm:pt>
    <dgm:pt modelId="{A03535E8-F9A4-42F6-976C-75437F758642}" type="pres">
      <dgm:prSet presAssocID="{7ABD845D-6334-4249-97E3-4DA0D59F13DA}" presName="spacer" presStyleCnt="0"/>
      <dgm:spPr/>
    </dgm:pt>
    <dgm:pt modelId="{CB4A52F6-6FB1-4F12-A86B-16216C54DC4F}" type="pres">
      <dgm:prSet presAssocID="{8ABC08F0-0861-44A4-9FD0-1AF7BED206FC}" presName="parentText" presStyleLbl="node1" presStyleIdx="3" presStyleCnt="4">
        <dgm:presLayoutVars>
          <dgm:chMax val="0"/>
          <dgm:bulletEnabled val="1"/>
        </dgm:presLayoutVars>
      </dgm:prSet>
      <dgm:spPr/>
    </dgm:pt>
  </dgm:ptLst>
  <dgm:cxnLst>
    <dgm:cxn modelId="{EF278717-4AEB-4A1A-A416-F30DA926C920}" type="presOf" srcId="{9F69C23E-75DA-41B7-9D2C-B2EB67CE60CB}" destId="{B578F09E-E8B5-4F07-8230-5622377C1470}" srcOrd="0" destOrd="0" presId="urn:microsoft.com/office/officeart/2005/8/layout/vList2"/>
    <dgm:cxn modelId="{94196D1F-2D10-401F-9AF0-4B593BA52D43}" type="presOf" srcId="{4FCE1E71-40E7-4DD1-A0DD-258CDA2122F8}" destId="{1692B708-1F32-452B-AE16-8891F165EFA8}" srcOrd="0" destOrd="0" presId="urn:microsoft.com/office/officeart/2005/8/layout/vList2"/>
    <dgm:cxn modelId="{3345F43D-6CD3-4BE3-91E6-0D3D6A6C1956}" srcId="{9F69C23E-75DA-41B7-9D2C-B2EB67CE60CB}" destId="{2D565C67-74D1-4A15-993D-A95CFB027A21}" srcOrd="2" destOrd="0" parTransId="{4969A429-4B90-4BFB-8EB2-954AC63B0025}" sibTransId="{7ABD845D-6334-4249-97E3-4DA0D59F13DA}"/>
    <dgm:cxn modelId="{F96D3A92-07D4-432A-AE38-157AEDCB81C5}" srcId="{9F69C23E-75DA-41B7-9D2C-B2EB67CE60CB}" destId="{4FCE1E71-40E7-4DD1-A0DD-258CDA2122F8}" srcOrd="1" destOrd="0" parTransId="{9B25BC7A-A66A-4629-B0A9-9B1DE96B8869}" sibTransId="{34722500-ACB5-48CC-AFC7-37A9C7AB261B}"/>
    <dgm:cxn modelId="{4810DBA3-24C6-49AA-B9EA-8BF93EE5C7C2}" srcId="{9F69C23E-75DA-41B7-9D2C-B2EB67CE60CB}" destId="{8ABC08F0-0861-44A4-9FD0-1AF7BED206FC}" srcOrd="3" destOrd="0" parTransId="{6071E051-33C3-478E-8B4F-6A0501D2896C}" sibTransId="{1306AA02-5BB7-400A-BD0F-43643A7757E1}"/>
    <dgm:cxn modelId="{ABD9B8B4-F8D6-4FBA-A1EF-CEC7FD459060}" type="presOf" srcId="{410F4EFF-4160-4F1C-8A57-94C9196E69E0}" destId="{D6844B90-B73F-4498-A32E-0A0B1290311E}" srcOrd="0" destOrd="0" presId="urn:microsoft.com/office/officeart/2005/8/layout/vList2"/>
    <dgm:cxn modelId="{52E995BB-D22A-490A-A25A-17009C75B486}" type="presOf" srcId="{2D565C67-74D1-4A15-993D-A95CFB027A21}" destId="{D3B20613-8D80-4CAA-97A9-F5E9A66416A6}" srcOrd="0" destOrd="0" presId="urn:microsoft.com/office/officeart/2005/8/layout/vList2"/>
    <dgm:cxn modelId="{238BCBF7-47ED-4B3A-B071-5DCF736AC261}" type="presOf" srcId="{8ABC08F0-0861-44A4-9FD0-1AF7BED206FC}" destId="{CB4A52F6-6FB1-4F12-A86B-16216C54DC4F}" srcOrd="0" destOrd="0" presId="urn:microsoft.com/office/officeart/2005/8/layout/vList2"/>
    <dgm:cxn modelId="{5197BEFA-07B2-4B1B-8C35-D64DCF91F040}" srcId="{9F69C23E-75DA-41B7-9D2C-B2EB67CE60CB}" destId="{410F4EFF-4160-4F1C-8A57-94C9196E69E0}" srcOrd="0" destOrd="0" parTransId="{D6788870-701F-446D-829A-D19B729191D2}" sibTransId="{DC4A86A8-3802-47D4-97B4-3E1D0CFA1C6B}"/>
    <dgm:cxn modelId="{F932813E-7226-4F70-9E0B-E449250240CA}" type="presParOf" srcId="{B578F09E-E8B5-4F07-8230-5622377C1470}" destId="{D6844B90-B73F-4498-A32E-0A0B1290311E}" srcOrd="0" destOrd="0" presId="urn:microsoft.com/office/officeart/2005/8/layout/vList2"/>
    <dgm:cxn modelId="{AF263658-081B-4D6C-B9C6-558528ECF750}" type="presParOf" srcId="{B578F09E-E8B5-4F07-8230-5622377C1470}" destId="{45F8CAD0-A5AD-4C73-97E8-CD04E53C8093}" srcOrd="1" destOrd="0" presId="urn:microsoft.com/office/officeart/2005/8/layout/vList2"/>
    <dgm:cxn modelId="{9B86D565-6829-4062-87A2-224522A9D7E5}" type="presParOf" srcId="{B578F09E-E8B5-4F07-8230-5622377C1470}" destId="{1692B708-1F32-452B-AE16-8891F165EFA8}" srcOrd="2" destOrd="0" presId="urn:microsoft.com/office/officeart/2005/8/layout/vList2"/>
    <dgm:cxn modelId="{E9148179-A549-4A85-855C-B00C70A4EF93}" type="presParOf" srcId="{B578F09E-E8B5-4F07-8230-5622377C1470}" destId="{E5DFCD66-9446-42FC-B49D-96A25E14217C}" srcOrd="3" destOrd="0" presId="urn:microsoft.com/office/officeart/2005/8/layout/vList2"/>
    <dgm:cxn modelId="{013C6864-D6D7-4913-894A-B28F565A79CA}" type="presParOf" srcId="{B578F09E-E8B5-4F07-8230-5622377C1470}" destId="{D3B20613-8D80-4CAA-97A9-F5E9A66416A6}" srcOrd="4" destOrd="0" presId="urn:microsoft.com/office/officeart/2005/8/layout/vList2"/>
    <dgm:cxn modelId="{5FD41AE2-36DF-4606-A3FA-BF466CAAAFC5}" type="presParOf" srcId="{B578F09E-E8B5-4F07-8230-5622377C1470}" destId="{A03535E8-F9A4-42F6-976C-75437F758642}" srcOrd="5" destOrd="0" presId="urn:microsoft.com/office/officeart/2005/8/layout/vList2"/>
    <dgm:cxn modelId="{E9F5E1C0-2E14-450C-AD74-60C1B5F77E5C}" type="presParOf" srcId="{B578F09E-E8B5-4F07-8230-5622377C1470}" destId="{CB4A52F6-6FB1-4F12-A86B-16216C54DC4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54F373-7A37-4273-8C3A-224CB526635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BB7F36E-B7C6-4642-AC6D-9BAEE9BB2ACB}">
      <dgm:prSet/>
      <dgm:spPr/>
      <dgm:t>
        <a:bodyPr/>
        <a:lstStyle/>
        <a:p>
          <a:r>
            <a:rPr lang="tr-TR" i="1" u="sng"/>
            <a:t>Var olan tabloda değişiklik:</a:t>
          </a:r>
          <a:endParaRPr lang="en-US"/>
        </a:p>
      </dgm:t>
    </dgm:pt>
    <dgm:pt modelId="{5F0B376E-0584-4095-903B-520FF4523DFE}" type="parTrans" cxnId="{FF80E7D4-7D36-4F50-AC03-CF5B780A078A}">
      <dgm:prSet/>
      <dgm:spPr/>
      <dgm:t>
        <a:bodyPr/>
        <a:lstStyle/>
        <a:p>
          <a:endParaRPr lang="en-US"/>
        </a:p>
      </dgm:t>
    </dgm:pt>
    <dgm:pt modelId="{878625CE-958B-450E-84D6-5EE604234AE0}" type="sibTrans" cxnId="{FF80E7D4-7D36-4F50-AC03-CF5B780A078A}">
      <dgm:prSet/>
      <dgm:spPr/>
      <dgm:t>
        <a:bodyPr/>
        <a:lstStyle/>
        <a:p>
          <a:endParaRPr lang="en-US"/>
        </a:p>
      </dgm:t>
    </dgm:pt>
    <dgm:pt modelId="{EF5A7577-6109-426C-97C6-7430D6D5F558}">
      <dgm:prSet/>
      <dgm:spPr/>
      <dgm:t>
        <a:bodyPr/>
        <a:lstStyle/>
        <a:p>
          <a:r>
            <a:rPr lang="en-US"/>
            <a:t>ALTER TABLE Persons</a:t>
          </a:r>
          <a:br>
            <a:rPr lang="en-US"/>
          </a:br>
          <a:r>
            <a:rPr lang="en-US"/>
            <a:t>ADD CHECK (Age&gt;=18);</a:t>
          </a:r>
        </a:p>
      </dgm:t>
    </dgm:pt>
    <dgm:pt modelId="{598112BA-502A-4A6D-B498-E1B0694B873B}" type="parTrans" cxnId="{E643139F-AD18-4856-8459-2836570B566E}">
      <dgm:prSet/>
      <dgm:spPr/>
      <dgm:t>
        <a:bodyPr/>
        <a:lstStyle/>
        <a:p>
          <a:endParaRPr lang="en-US"/>
        </a:p>
      </dgm:t>
    </dgm:pt>
    <dgm:pt modelId="{E2672C1C-F2DE-4B27-BEF5-AD7B1C8E26AC}" type="sibTrans" cxnId="{E643139F-AD18-4856-8459-2836570B566E}">
      <dgm:prSet/>
      <dgm:spPr/>
      <dgm:t>
        <a:bodyPr/>
        <a:lstStyle/>
        <a:p>
          <a:endParaRPr lang="en-US"/>
        </a:p>
      </dgm:t>
    </dgm:pt>
    <dgm:pt modelId="{1B8AFFA8-F676-4623-82BB-722D246A2760}">
      <dgm:prSet/>
      <dgm:spPr/>
      <dgm:t>
        <a:bodyPr/>
        <a:lstStyle/>
        <a:p>
          <a:r>
            <a:rPr lang="en-US"/>
            <a:t>ALTER TABLE Persons</a:t>
          </a:r>
          <a:br>
            <a:rPr lang="en-US"/>
          </a:br>
          <a:r>
            <a:rPr lang="en-US"/>
            <a:t>ADD CONSTRAINT CHK_PersonAge CHECK (Age&gt;=18 AND City='Sandnes');</a:t>
          </a:r>
        </a:p>
      </dgm:t>
    </dgm:pt>
    <dgm:pt modelId="{C8F11CAD-A1A7-45E0-9353-E75891D3FCD5}" type="parTrans" cxnId="{71A6CCB7-9745-4BF4-8B35-DF3E716C2190}">
      <dgm:prSet/>
      <dgm:spPr/>
      <dgm:t>
        <a:bodyPr/>
        <a:lstStyle/>
        <a:p>
          <a:endParaRPr lang="en-US"/>
        </a:p>
      </dgm:t>
    </dgm:pt>
    <dgm:pt modelId="{7043BCFF-8CE7-47CD-BEE8-8658E8516455}" type="sibTrans" cxnId="{71A6CCB7-9745-4BF4-8B35-DF3E716C2190}">
      <dgm:prSet/>
      <dgm:spPr/>
      <dgm:t>
        <a:bodyPr/>
        <a:lstStyle/>
        <a:p>
          <a:endParaRPr lang="en-US"/>
        </a:p>
      </dgm:t>
    </dgm:pt>
    <dgm:pt modelId="{62941E70-ED5E-45A9-A389-858F3E51B1B6}">
      <dgm:prSet/>
      <dgm:spPr/>
      <dgm:t>
        <a:bodyPr/>
        <a:lstStyle/>
        <a:p>
          <a:r>
            <a:rPr lang="fr-FR"/>
            <a:t>ALTER TABLE Persons</a:t>
          </a:r>
          <a:br>
            <a:rPr lang="fr-FR"/>
          </a:br>
          <a:r>
            <a:rPr lang="fr-FR"/>
            <a:t>DROP CONSTRAINT CHK_PersonAge;</a:t>
          </a:r>
          <a:endParaRPr lang="en-US"/>
        </a:p>
      </dgm:t>
    </dgm:pt>
    <dgm:pt modelId="{9608EFD0-532C-4786-ADC8-4219EB642E89}" type="parTrans" cxnId="{D24334E2-A6E5-40A2-B451-EACACD74C879}">
      <dgm:prSet/>
      <dgm:spPr/>
      <dgm:t>
        <a:bodyPr/>
        <a:lstStyle/>
        <a:p>
          <a:endParaRPr lang="en-US"/>
        </a:p>
      </dgm:t>
    </dgm:pt>
    <dgm:pt modelId="{727A718F-5B28-4633-B747-B328F1E06517}" type="sibTrans" cxnId="{D24334E2-A6E5-40A2-B451-EACACD74C879}">
      <dgm:prSet/>
      <dgm:spPr/>
      <dgm:t>
        <a:bodyPr/>
        <a:lstStyle/>
        <a:p>
          <a:endParaRPr lang="en-US"/>
        </a:p>
      </dgm:t>
    </dgm:pt>
    <dgm:pt modelId="{DED0B896-D339-4A51-A09A-54751322109A}" type="pres">
      <dgm:prSet presAssocID="{2F54F373-7A37-4273-8C3A-224CB5266352}" presName="outerComposite" presStyleCnt="0">
        <dgm:presLayoutVars>
          <dgm:chMax val="5"/>
          <dgm:dir/>
          <dgm:resizeHandles val="exact"/>
        </dgm:presLayoutVars>
      </dgm:prSet>
      <dgm:spPr/>
    </dgm:pt>
    <dgm:pt modelId="{328328D3-3F45-46D8-A51C-8846C9784E35}" type="pres">
      <dgm:prSet presAssocID="{2F54F373-7A37-4273-8C3A-224CB5266352}" presName="dummyMaxCanvas" presStyleCnt="0">
        <dgm:presLayoutVars/>
      </dgm:prSet>
      <dgm:spPr/>
    </dgm:pt>
    <dgm:pt modelId="{8240182C-5873-494F-B8C0-FE1E388B414B}" type="pres">
      <dgm:prSet presAssocID="{2F54F373-7A37-4273-8C3A-224CB5266352}" presName="FourNodes_1" presStyleLbl="node1" presStyleIdx="0" presStyleCnt="4">
        <dgm:presLayoutVars>
          <dgm:bulletEnabled val="1"/>
        </dgm:presLayoutVars>
      </dgm:prSet>
      <dgm:spPr/>
    </dgm:pt>
    <dgm:pt modelId="{D34CAD5F-294F-4A47-9BDF-F9B5767CCDC2}" type="pres">
      <dgm:prSet presAssocID="{2F54F373-7A37-4273-8C3A-224CB5266352}" presName="FourNodes_2" presStyleLbl="node1" presStyleIdx="1" presStyleCnt="4">
        <dgm:presLayoutVars>
          <dgm:bulletEnabled val="1"/>
        </dgm:presLayoutVars>
      </dgm:prSet>
      <dgm:spPr/>
    </dgm:pt>
    <dgm:pt modelId="{66845E76-D333-4ED0-9B17-A94BEE58832B}" type="pres">
      <dgm:prSet presAssocID="{2F54F373-7A37-4273-8C3A-224CB5266352}" presName="FourNodes_3" presStyleLbl="node1" presStyleIdx="2" presStyleCnt="4">
        <dgm:presLayoutVars>
          <dgm:bulletEnabled val="1"/>
        </dgm:presLayoutVars>
      </dgm:prSet>
      <dgm:spPr/>
    </dgm:pt>
    <dgm:pt modelId="{31356BB8-1BE6-4831-85B6-55E7EB717178}" type="pres">
      <dgm:prSet presAssocID="{2F54F373-7A37-4273-8C3A-224CB5266352}" presName="FourNodes_4" presStyleLbl="node1" presStyleIdx="3" presStyleCnt="4">
        <dgm:presLayoutVars>
          <dgm:bulletEnabled val="1"/>
        </dgm:presLayoutVars>
      </dgm:prSet>
      <dgm:spPr/>
    </dgm:pt>
    <dgm:pt modelId="{4F224FEC-77E7-4161-A890-D0BFA202A182}" type="pres">
      <dgm:prSet presAssocID="{2F54F373-7A37-4273-8C3A-224CB5266352}" presName="FourConn_1-2" presStyleLbl="fgAccFollowNode1" presStyleIdx="0" presStyleCnt="3">
        <dgm:presLayoutVars>
          <dgm:bulletEnabled val="1"/>
        </dgm:presLayoutVars>
      </dgm:prSet>
      <dgm:spPr/>
    </dgm:pt>
    <dgm:pt modelId="{0C9EE9AD-90AF-4ED5-9728-77A44A68678F}" type="pres">
      <dgm:prSet presAssocID="{2F54F373-7A37-4273-8C3A-224CB5266352}" presName="FourConn_2-3" presStyleLbl="fgAccFollowNode1" presStyleIdx="1" presStyleCnt="3">
        <dgm:presLayoutVars>
          <dgm:bulletEnabled val="1"/>
        </dgm:presLayoutVars>
      </dgm:prSet>
      <dgm:spPr/>
    </dgm:pt>
    <dgm:pt modelId="{032A21C9-6156-4DF8-8C49-A2EA05D54CCF}" type="pres">
      <dgm:prSet presAssocID="{2F54F373-7A37-4273-8C3A-224CB5266352}" presName="FourConn_3-4" presStyleLbl="fgAccFollowNode1" presStyleIdx="2" presStyleCnt="3">
        <dgm:presLayoutVars>
          <dgm:bulletEnabled val="1"/>
        </dgm:presLayoutVars>
      </dgm:prSet>
      <dgm:spPr/>
    </dgm:pt>
    <dgm:pt modelId="{65BDF3CB-7A6B-4F33-9FD8-007151445FE5}" type="pres">
      <dgm:prSet presAssocID="{2F54F373-7A37-4273-8C3A-224CB5266352}" presName="FourNodes_1_text" presStyleLbl="node1" presStyleIdx="3" presStyleCnt="4">
        <dgm:presLayoutVars>
          <dgm:bulletEnabled val="1"/>
        </dgm:presLayoutVars>
      </dgm:prSet>
      <dgm:spPr/>
    </dgm:pt>
    <dgm:pt modelId="{18178CBC-C2D2-40D5-9662-6DED626A2C56}" type="pres">
      <dgm:prSet presAssocID="{2F54F373-7A37-4273-8C3A-224CB5266352}" presName="FourNodes_2_text" presStyleLbl="node1" presStyleIdx="3" presStyleCnt="4">
        <dgm:presLayoutVars>
          <dgm:bulletEnabled val="1"/>
        </dgm:presLayoutVars>
      </dgm:prSet>
      <dgm:spPr/>
    </dgm:pt>
    <dgm:pt modelId="{4A26DF8B-BBA5-45A4-B60A-BD17D01D2286}" type="pres">
      <dgm:prSet presAssocID="{2F54F373-7A37-4273-8C3A-224CB5266352}" presName="FourNodes_3_text" presStyleLbl="node1" presStyleIdx="3" presStyleCnt="4">
        <dgm:presLayoutVars>
          <dgm:bulletEnabled val="1"/>
        </dgm:presLayoutVars>
      </dgm:prSet>
      <dgm:spPr/>
    </dgm:pt>
    <dgm:pt modelId="{CFE7E37F-B963-4EEA-9A8D-2645A64708C3}" type="pres">
      <dgm:prSet presAssocID="{2F54F373-7A37-4273-8C3A-224CB5266352}" presName="FourNodes_4_text" presStyleLbl="node1" presStyleIdx="3" presStyleCnt="4">
        <dgm:presLayoutVars>
          <dgm:bulletEnabled val="1"/>
        </dgm:presLayoutVars>
      </dgm:prSet>
      <dgm:spPr/>
    </dgm:pt>
  </dgm:ptLst>
  <dgm:cxnLst>
    <dgm:cxn modelId="{3E9E6009-C20A-4DD5-8A4D-FB9E99496C20}" type="presOf" srcId="{E2672C1C-F2DE-4B27-BEF5-AD7B1C8E26AC}" destId="{0C9EE9AD-90AF-4ED5-9728-77A44A68678F}" srcOrd="0" destOrd="0" presId="urn:microsoft.com/office/officeart/2005/8/layout/vProcess5"/>
    <dgm:cxn modelId="{A4831C0A-4EAC-42BF-9B8B-D06D3B17D916}" type="presOf" srcId="{EF5A7577-6109-426C-97C6-7430D6D5F558}" destId="{D34CAD5F-294F-4A47-9BDF-F9B5767CCDC2}" srcOrd="0" destOrd="0" presId="urn:microsoft.com/office/officeart/2005/8/layout/vProcess5"/>
    <dgm:cxn modelId="{8003F818-DFC8-45EA-9178-FD468C32CB83}" type="presOf" srcId="{EBB7F36E-B7C6-4642-AC6D-9BAEE9BB2ACB}" destId="{8240182C-5873-494F-B8C0-FE1E388B414B}" srcOrd="0" destOrd="0" presId="urn:microsoft.com/office/officeart/2005/8/layout/vProcess5"/>
    <dgm:cxn modelId="{8AEEB628-22D6-4907-AB8C-FD05F1A5DBC1}" type="presOf" srcId="{62941E70-ED5E-45A9-A389-858F3E51B1B6}" destId="{31356BB8-1BE6-4831-85B6-55E7EB717178}" srcOrd="0" destOrd="0" presId="urn:microsoft.com/office/officeart/2005/8/layout/vProcess5"/>
    <dgm:cxn modelId="{98227B3F-4E57-46FA-AC56-BAB162485109}" type="presOf" srcId="{2F54F373-7A37-4273-8C3A-224CB5266352}" destId="{DED0B896-D339-4A51-A09A-54751322109A}" srcOrd="0" destOrd="0" presId="urn:microsoft.com/office/officeart/2005/8/layout/vProcess5"/>
    <dgm:cxn modelId="{36C94463-E78D-4083-B10F-24AE1CD3D178}" type="presOf" srcId="{1B8AFFA8-F676-4623-82BB-722D246A2760}" destId="{4A26DF8B-BBA5-45A4-B60A-BD17D01D2286}" srcOrd="1" destOrd="0" presId="urn:microsoft.com/office/officeart/2005/8/layout/vProcess5"/>
    <dgm:cxn modelId="{465D705A-BC67-424D-BC67-18B597DB234D}" type="presOf" srcId="{7043BCFF-8CE7-47CD-BEE8-8658E8516455}" destId="{032A21C9-6156-4DF8-8C49-A2EA05D54CCF}" srcOrd="0" destOrd="0" presId="urn:microsoft.com/office/officeart/2005/8/layout/vProcess5"/>
    <dgm:cxn modelId="{E643139F-AD18-4856-8459-2836570B566E}" srcId="{2F54F373-7A37-4273-8C3A-224CB5266352}" destId="{EF5A7577-6109-426C-97C6-7430D6D5F558}" srcOrd="1" destOrd="0" parTransId="{598112BA-502A-4A6D-B498-E1B0694B873B}" sibTransId="{E2672C1C-F2DE-4B27-BEF5-AD7B1C8E26AC}"/>
    <dgm:cxn modelId="{71A6CCB7-9745-4BF4-8B35-DF3E716C2190}" srcId="{2F54F373-7A37-4273-8C3A-224CB5266352}" destId="{1B8AFFA8-F676-4623-82BB-722D246A2760}" srcOrd="2" destOrd="0" parTransId="{C8F11CAD-A1A7-45E0-9353-E75891D3FCD5}" sibTransId="{7043BCFF-8CE7-47CD-BEE8-8658E8516455}"/>
    <dgm:cxn modelId="{2C8C83CD-2282-4A00-B590-D447F51462BE}" type="presOf" srcId="{878625CE-958B-450E-84D6-5EE604234AE0}" destId="{4F224FEC-77E7-4161-A890-D0BFA202A182}" srcOrd="0" destOrd="0" presId="urn:microsoft.com/office/officeart/2005/8/layout/vProcess5"/>
    <dgm:cxn modelId="{FF80E7D4-7D36-4F50-AC03-CF5B780A078A}" srcId="{2F54F373-7A37-4273-8C3A-224CB5266352}" destId="{EBB7F36E-B7C6-4642-AC6D-9BAEE9BB2ACB}" srcOrd="0" destOrd="0" parTransId="{5F0B376E-0584-4095-903B-520FF4523DFE}" sibTransId="{878625CE-958B-450E-84D6-5EE604234AE0}"/>
    <dgm:cxn modelId="{681BD7DE-A02A-42F2-90AF-D8DCEF4057D0}" type="presOf" srcId="{62941E70-ED5E-45A9-A389-858F3E51B1B6}" destId="{CFE7E37F-B963-4EEA-9A8D-2645A64708C3}" srcOrd="1" destOrd="0" presId="urn:microsoft.com/office/officeart/2005/8/layout/vProcess5"/>
    <dgm:cxn modelId="{D24334E2-A6E5-40A2-B451-EACACD74C879}" srcId="{2F54F373-7A37-4273-8C3A-224CB5266352}" destId="{62941E70-ED5E-45A9-A389-858F3E51B1B6}" srcOrd="3" destOrd="0" parTransId="{9608EFD0-532C-4786-ADC8-4219EB642E89}" sibTransId="{727A718F-5B28-4633-B747-B328F1E06517}"/>
    <dgm:cxn modelId="{955C35E3-4DA7-4D90-A728-889DBBD9BB1B}" type="presOf" srcId="{EF5A7577-6109-426C-97C6-7430D6D5F558}" destId="{18178CBC-C2D2-40D5-9662-6DED626A2C56}" srcOrd="1" destOrd="0" presId="urn:microsoft.com/office/officeart/2005/8/layout/vProcess5"/>
    <dgm:cxn modelId="{9BCD19EC-763C-4323-BCCB-B52368BAB903}" type="presOf" srcId="{1B8AFFA8-F676-4623-82BB-722D246A2760}" destId="{66845E76-D333-4ED0-9B17-A94BEE58832B}" srcOrd="0" destOrd="0" presId="urn:microsoft.com/office/officeart/2005/8/layout/vProcess5"/>
    <dgm:cxn modelId="{0D9CD5EC-D7C3-42E5-B49D-B95F42EBAAD1}" type="presOf" srcId="{EBB7F36E-B7C6-4642-AC6D-9BAEE9BB2ACB}" destId="{65BDF3CB-7A6B-4F33-9FD8-007151445FE5}" srcOrd="1" destOrd="0" presId="urn:microsoft.com/office/officeart/2005/8/layout/vProcess5"/>
    <dgm:cxn modelId="{20F48B48-0F4B-417E-B35B-68DAFE51F08C}" type="presParOf" srcId="{DED0B896-D339-4A51-A09A-54751322109A}" destId="{328328D3-3F45-46D8-A51C-8846C9784E35}" srcOrd="0" destOrd="0" presId="urn:microsoft.com/office/officeart/2005/8/layout/vProcess5"/>
    <dgm:cxn modelId="{0879D0D4-5A6B-4A89-8177-E99D7B943D90}" type="presParOf" srcId="{DED0B896-D339-4A51-A09A-54751322109A}" destId="{8240182C-5873-494F-B8C0-FE1E388B414B}" srcOrd="1" destOrd="0" presId="urn:microsoft.com/office/officeart/2005/8/layout/vProcess5"/>
    <dgm:cxn modelId="{484A02F1-D2C0-46C5-B672-B77D44EDD0BB}" type="presParOf" srcId="{DED0B896-D339-4A51-A09A-54751322109A}" destId="{D34CAD5F-294F-4A47-9BDF-F9B5767CCDC2}" srcOrd="2" destOrd="0" presId="urn:microsoft.com/office/officeart/2005/8/layout/vProcess5"/>
    <dgm:cxn modelId="{2E1FF617-BF51-4B43-B3CC-670E30CF99BD}" type="presParOf" srcId="{DED0B896-D339-4A51-A09A-54751322109A}" destId="{66845E76-D333-4ED0-9B17-A94BEE58832B}" srcOrd="3" destOrd="0" presId="urn:microsoft.com/office/officeart/2005/8/layout/vProcess5"/>
    <dgm:cxn modelId="{06551657-60D7-4602-A180-29095C82FF1E}" type="presParOf" srcId="{DED0B896-D339-4A51-A09A-54751322109A}" destId="{31356BB8-1BE6-4831-85B6-55E7EB717178}" srcOrd="4" destOrd="0" presId="urn:microsoft.com/office/officeart/2005/8/layout/vProcess5"/>
    <dgm:cxn modelId="{2A72964C-CDA3-47A2-9BA8-5CA28480F8C3}" type="presParOf" srcId="{DED0B896-D339-4A51-A09A-54751322109A}" destId="{4F224FEC-77E7-4161-A890-D0BFA202A182}" srcOrd="5" destOrd="0" presId="urn:microsoft.com/office/officeart/2005/8/layout/vProcess5"/>
    <dgm:cxn modelId="{1AE9E498-05AA-436F-AFC1-B379E7626A9C}" type="presParOf" srcId="{DED0B896-D339-4A51-A09A-54751322109A}" destId="{0C9EE9AD-90AF-4ED5-9728-77A44A68678F}" srcOrd="6" destOrd="0" presId="urn:microsoft.com/office/officeart/2005/8/layout/vProcess5"/>
    <dgm:cxn modelId="{62AC056E-85DB-44AC-B31C-A00E246B2DE4}" type="presParOf" srcId="{DED0B896-D339-4A51-A09A-54751322109A}" destId="{032A21C9-6156-4DF8-8C49-A2EA05D54CCF}" srcOrd="7" destOrd="0" presId="urn:microsoft.com/office/officeart/2005/8/layout/vProcess5"/>
    <dgm:cxn modelId="{F5DF814C-1DBD-41FB-9865-BEDAD8FB2A99}" type="presParOf" srcId="{DED0B896-D339-4A51-A09A-54751322109A}" destId="{65BDF3CB-7A6B-4F33-9FD8-007151445FE5}" srcOrd="8" destOrd="0" presId="urn:microsoft.com/office/officeart/2005/8/layout/vProcess5"/>
    <dgm:cxn modelId="{0B8E7499-1AAA-45D4-B986-0C1D9FD23065}" type="presParOf" srcId="{DED0B896-D339-4A51-A09A-54751322109A}" destId="{18178CBC-C2D2-40D5-9662-6DED626A2C56}" srcOrd="9" destOrd="0" presId="urn:microsoft.com/office/officeart/2005/8/layout/vProcess5"/>
    <dgm:cxn modelId="{5A287B07-622C-4197-ACC0-48D5F6BC61DD}" type="presParOf" srcId="{DED0B896-D339-4A51-A09A-54751322109A}" destId="{4A26DF8B-BBA5-45A4-B60A-BD17D01D2286}" srcOrd="10" destOrd="0" presId="urn:microsoft.com/office/officeart/2005/8/layout/vProcess5"/>
    <dgm:cxn modelId="{3F112676-683D-48CE-B76A-106361116EDD}" type="presParOf" srcId="{DED0B896-D339-4A51-A09A-54751322109A}" destId="{CFE7E37F-B963-4EEA-9A8D-2645A64708C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87C4F3-8C53-403A-9815-3AA52C6032E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8D4BBA1-C071-42C1-857D-9DDBDFB3A96A}">
      <dgm:prSet/>
      <dgm:spPr/>
      <dgm:t>
        <a:bodyPr/>
        <a:lstStyle/>
        <a:p>
          <a:r>
            <a:rPr lang="tr-TR" i="1" u="sng"/>
            <a:t>Mevcut tabloya PRIMARY KEY düzenlemesi yapmak için:</a:t>
          </a:r>
          <a:endParaRPr lang="en-US"/>
        </a:p>
      </dgm:t>
    </dgm:pt>
    <dgm:pt modelId="{C66FC763-C852-4DC4-86B8-4EE54A6F16E9}" type="parTrans" cxnId="{3DB64D4D-F6CB-4C4E-A7B9-693AA51A3539}">
      <dgm:prSet/>
      <dgm:spPr/>
      <dgm:t>
        <a:bodyPr/>
        <a:lstStyle/>
        <a:p>
          <a:endParaRPr lang="en-US"/>
        </a:p>
      </dgm:t>
    </dgm:pt>
    <dgm:pt modelId="{6A9231AB-2243-450E-A733-40E82D9CD4D8}" type="sibTrans" cxnId="{3DB64D4D-F6CB-4C4E-A7B9-693AA51A3539}">
      <dgm:prSet/>
      <dgm:spPr/>
      <dgm:t>
        <a:bodyPr/>
        <a:lstStyle/>
        <a:p>
          <a:endParaRPr lang="en-US"/>
        </a:p>
      </dgm:t>
    </dgm:pt>
    <dgm:pt modelId="{E28D709A-E43D-4AF9-A479-0CDB8D36D2F7}">
      <dgm:prSet/>
      <dgm:spPr/>
      <dgm:t>
        <a:bodyPr/>
        <a:lstStyle/>
        <a:p>
          <a:r>
            <a:rPr lang="en-US"/>
            <a:t>ALTER TABLE Persons</a:t>
          </a:r>
          <a:br>
            <a:rPr lang="en-US"/>
          </a:br>
          <a:r>
            <a:rPr lang="en-US"/>
            <a:t>ADD PRIMARY KEY (ID);</a:t>
          </a:r>
        </a:p>
      </dgm:t>
    </dgm:pt>
    <dgm:pt modelId="{D6A6107D-E342-4E50-BD04-E2E409CD47E9}" type="parTrans" cxnId="{45F17B68-9663-44F5-BD29-74A9146E396E}">
      <dgm:prSet/>
      <dgm:spPr/>
      <dgm:t>
        <a:bodyPr/>
        <a:lstStyle/>
        <a:p>
          <a:endParaRPr lang="en-US"/>
        </a:p>
      </dgm:t>
    </dgm:pt>
    <dgm:pt modelId="{B5F08224-D237-4053-A3D9-9F19CF3E737F}" type="sibTrans" cxnId="{45F17B68-9663-44F5-BD29-74A9146E396E}">
      <dgm:prSet/>
      <dgm:spPr/>
      <dgm:t>
        <a:bodyPr/>
        <a:lstStyle/>
        <a:p>
          <a:endParaRPr lang="en-US"/>
        </a:p>
      </dgm:t>
    </dgm:pt>
    <dgm:pt modelId="{DA4F18E8-65C6-449B-AEB6-5EE1C956960F}">
      <dgm:prSet/>
      <dgm:spPr/>
      <dgm:t>
        <a:bodyPr/>
        <a:lstStyle/>
        <a:p>
          <a:r>
            <a:rPr lang="en-US"/>
            <a:t>ALTER TABLE Persons</a:t>
          </a:r>
          <a:br>
            <a:rPr lang="en-US"/>
          </a:br>
          <a:r>
            <a:rPr lang="en-US"/>
            <a:t>ADD CONSTRAINT PK_Person PRIMARY KEY (ID,LastName);</a:t>
          </a:r>
          <a:r>
            <a:rPr lang="tr-TR"/>
            <a:t>  </a:t>
          </a:r>
          <a:endParaRPr lang="en-US"/>
        </a:p>
      </dgm:t>
    </dgm:pt>
    <dgm:pt modelId="{B1E914FC-B1F2-4422-AB0B-D2F91F1B4720}" type="parTrans" cxnId="{374CE9F1-3930-4BC6-A0EA-6D5C17AFE6A1}">
      <dgm:prSet/>
      <dgm:spPr/>
      <dgm:t>
        <a:bodyPr/>
        <a:lstStyle/>
        <a:p>
          <a:endParaRPr lang="en-US"/>
        </a:p>
      </dgm:t>
    </dgm:pt>
    <dgm:pt modelId="{1565C2EB-11D5-4824-8FB8-FEB43FF35834}" type="sibTrans" cxnId="{374CE9F1-3930-4BC6-A0EA-6D5C17AFE6A1}">
      <dgm:prSet/>
      <dgm:spPr/>
      <dgm:t>
        <a:bodyPr/>
        <a:lstStyle/>
        <a:p>
          <a:endParaRPr lang="en-US"/>
        </a:p>
      </dgm:t>
    </dgm:pt>
    <dgm:pt modelId="{D96E4572-E7EE-4A3C-8A7C-2FDFA67F2463}">
      <dgm:prSet/>
      <dgm:spPr/>
      <dgm:t>
        <a:bodyPr/>
        <a:lstStyle/>
        <a:p>
          <a:r>
            <a:rPr lang="tr-TR"/>
            <a:t>DİKKAT: PRIMARY KEY Olacak alanlar tablo oluşturulurken NULL değer alamayacak şekilde tanımlanmış olmalıdırlar.</a:t>
          </a:r>
          <a:endParaRPr lang="en-US"/>
        </a:p>
      </dgm:t>
    </dgm:pt>
    <dgm:pt modelId="{48623899-B708-49E2-8C4B-BA73F7E6D57C}" type="parTrans" cxnId="{F797D79F-0709-4808-8D1A-BC3CF5FCE1B9}">
      <dgm:prSet/>
      <dgm:spPr/>
      <dgm:t>
        <a:bodyPr/>
        <a:lstStyle/>
        <a:p>
          <a:endParaRPr lang="en-US"/>
        </a:p>
      </dgm:t>
    </dgm:pt>
    <dgm:pt modelId="{1F987CF6-F40B-474F-A206-F3E9C6B36565}" type="sibTrans" cxnId="{F797D79F-0709-4808-8D1A-BC3CF5FCE1B9}">
      <dgm:prSet/>
      <dgm:spPr/>
      <dgm:t>
        <a:bodyPr/>
        <a:lstStyle/>
        <a:p>
          <a:endParaRPr lang="en-US"/>
        </a:p>
      </dgm:t>
    </dgm:pt>
    <dgm:pt modelId="{235BEAA1-5412-40F3-A9EE-A41718E162D7}">
      <dgm:prSet/>
      <dgm:spPr/>
      <dgm:t>
        <a:bodyPr/>
        <a:lstStyle/>
        <a:p>
          <a:r>
            <a:rPr lang="fr-FR"/>
            <a:t>ALTER TABLE Persons</a:t>
          </a:r>
          <a:br>
            <a:rPr lang="fr-FR"/>
          </a:br>
          <a:r>
            <a:rPr lang="fr-FR"/>
            <a:t>DROP CONSTRAINT PK_Person;</a:t>
          </a:r>
          <a:endParaRPr lang="en-US"/>
        </a:p>
      </dgm:t>
    </dgm:pt>
    <dgm:pt modelId="{BB69F753-540D-45B4-AD7E-3498DC9BC5A8}" type="parTrans" cxnId="{0E409902-97D5-48E5-A0A7-CFC14EF0BBE2}">
      <dgm:prSet/>
      <dgm:spPr/>
      <dgm:t>
        <a:bodyPr/>
        <a:lstStyle/>
        <a:p>
          <a:endParaRPr lang="en-US"/>
        </a:p>
      </dgm:t>
    </dgm:pt>
    <dgm:pt modelId="{405E3323-674B-4F81-B062-CF4FE6D70687}" type="sibTrans" cxnId="{0E409902-97D5-48E5-A0A7-CFC14EF0BBE2}">
      <dgm:prSet/>
      <dgm:spPr/>
      <dgm:t>
        <a:bodyPr/>
        <a:lstStyle/>
        <a:p>
          <a:endParaRPr lang="en-US"/>
        </a:p>
      </dgm:t>
    </dgm:pt>
    <dgm:pt modelId="{5892B4CA-2121-450A-B494-2821CF260E0F}" type="pres">
      <dgm:prSet presAssocID="{3987C4F3-8C53-403A-9815-3AA52C6032E2}" presName="outerComposite" presStyleCnt="0">
        <dgm:presLayoutVars>
          <dgm:chMax val="5"/>
          <dgm:dir/>
          <dgm:resizeHandles val="exact"/>
        </dgm:presLayoutVars>
      </dgm:prSet>
      <dgm:spPr/>
    </dgm:pt>
    <dgm:pt modelId="{C6AB5372-15A3-48D6-9925-7712AC265037}" type="pres">
      <dgm:prSet presAssocID="{3987C4F3-8C53-403A-9815-3AA52C6032E2}" presName="dummyMaxCanvas" presStyleCnt="0">
        <dgm:presLayoutVars/>
      </dgm:prSet>
      <dgm:spPr/>
    </dgm:pt>
    <dgm:pt modelId="{18100455-4A72-477F-B9FC-4E2AFDBB2964}" type="pres">
      <dgm:prSet presAssocID="{3987C4F3-8C53-403A-9815-3AA52C6032E2}" presName="FourNodes_1" presStyleLbl="node1" presStyleIdx="0" presStyleCnt="4">
        <dgm:presLayoutVars>
          <dgm:bulletEnabled val="1"/>
        </dgm:presLayoutVars>
      </dgm:prSet>
      <dgm:spPr/>
    </dgm:pt>
    <dgm:pt modelId="{515B6378-5DFB-4F0A-875D-ED6621CD8AA5}" type="pres">
      <dgm:prSet presAssocID="{3987C4F3-8C53-403A-9815-3AA52C6032E2}" presName="FourNodes_2" presStyleLbl="node1" presStyleIdx="1" presStyleCnt="4">
        <dgm:presLayoutVars>
          <dgm:bulletEnabled val="1"/>
        </dgm:presLayoutVars>
      </dgm:prSet>
      <dgm:spPr/>
    </dgm:pt>
    <dgm:pt modelId="{77FFDF55-F2C4-45FB-A176-2A802612A470}" type="pres">
      <dgm:prSet presAssocID="{3987C4F3-8C53-403A-9815-3AA52C6032E2}" presName="FourNodes_3" presStyleLbl="node1" presStyleIdx="2" presStyleCnt="4">
        <dgm:presLayoutVars>
          <dgm:bulletEnabled val="1"/>
        </dgm:presLayoutVars>
      </dgm:prSet>
      <dgm:spPr/>
    </dgm:pt>
    <dgm:pt modelId="{DFBDE9E5-679A-4E70-8CDC-CADFD0FF8E37}" type="pres">
      <dgm:prSet presAssocID="{3987C4F3-8C53-403A-9815-3AA52C6032E2}" presName="FourNodes_4" presStyleLbl="node1" presStyleIdx="3" presStyleCnt="4">
        <dgm:presLayoutVars>
          <dgm:bulletEnabled val="1"/>
        </dgm:presLayoutVars>
      </dgm:prSet>
      <dgm:spPr/>
    </dgm:pt>
    <dgm:pt modelId="{C0CD1995-D321-445C-8C2F-0F3F53F1180F}" type="pres">
      <dgm:prSet presAssocID="{3987C4F3-8C53-403A-9815-3AA52C6032E2}" presName="FourConn_1-2" presStyleLbl="fgAccFollowNode1" presStyleIdx="0" presStyleCnt="3">
        <dgm:presLayoutVars>
          <dgm:bulletEnabled val="1"/>
        </dgm:presLayoutVars>
      </dgm:prSet>
      <dgm:spPr/>
    </dgm:pt>
    <dgm:pt modelId="{256C6C7E-9BE8-4B05-A65F-506D6040550E}" type="pres">
      <dgm:prSet presAssocID="{3987C4F3-8C53-403A-9815-3AA52C6032E2}" presName="FourConn_2-3" presStyleLbl="fgAccFollowNode1" presStyleIdx="1" presStyleCnt="3">
        <dgm:presLayoutVars>
          <dgm:bulletEnabled val="1"/>
        </dgm:presLayoutVars>
      </dgm:prSet>
      <dgm:spPr/>
    </dgm:pt>
    <dgm:pt modelId="{132ECC23-F0EC-4954-9D51-DE4DC04E1900}" type="pres">
      <dgm:prSet presAssocID="{3987C4F3-8C53-403A-9815-3AA52C6032E2}" presName="FourConn_3-4" presStyleLbl="fgAccFollowNode1" presStyleIdx="2" presStyleCnt="3">
        <dgm:presLayoutVars>
          <dgm:bulletEnabled val="1"/>
        </dgm:presLayoutVars>
      </dgm:prSet>
      <dgm:spPr/>
    </dgm:pt>
    <dgm:pt modelId="{2E2E089E-0F32-429A-A58B-314797A6EB89}" type="pres">
      <dgm:prSet presAssocID="{3987C4F3-8C53-403A-9815-3AA52C6032E2}" presName="FourNodes_1_text" presStyleLbl="node1" presStyleIdx="3" presStyleCnt="4">
        <dgm:presLayoutVars>
          <dgm:bulletEnabled val="1"/>
        </dgm:presLayoutVars>
      </dgm:prSet>
      <dgm:spPr/>
    </dgm:pt>
    <dgm:pt modelId="{3773566D-EE8E-45B6-AC8D-DF67641310C1}" type="pres">
      <dgm:prSet presAssocID="{3987C4F3-8C53-403A-9815-3AA52C6032E2}" presName="FourNodes_2_text" presStyleLbl="node1" presStyleIdx="3" presStyleCnt="4">
        <dgm:presLayoutVars>
          <dgm:bulletEnabled val="1"/>
        </dgm:presLayoutVars>
      </dgm:prSet>
      <dgm:spPr/>
    </dgm:pt>
    <dgm:pt modelId="{DFA00AC4-B84B-4D3A-A0E4-72C12D8D9EA7}" type="pres">
      <dgm:prSet presAssocID="{3987C4F3-8C53-403A-9815-3AA52C6032E2}" presName="FourNodes_3_text" presStyleLbl="node1" presStyleIdx="3" presStyleCnt="4">
        <dgm:presLayoutVars>
          <dgm:bulletEnabled val="1"/>
        </dgm:presLayoutVars>
      </dgm:prSet>
      <dgm:spPr/>
    </dgm:pt>
    <dgm:pt modelId="{474446EA-AC02-4AA8-AFA6-B19CB00A6D16}" type="pres">
      <dgm:prSet presAssocID="{3987C4F3-8C53-403A-9815-3AA52C6032E2}" presName="FourNodes_4_text" presStyleLbl="node1" presStyleIdx="3" presStyleCnt="4">
        <dgm:presLayoutVars>
          <dgm:bulletEnabled val="1"/>
        </dgm:presLayoutVars>
      </dgm:prSet>
      <dgm:spPr/>
    </dgm:pt>
  </dgm:ptLst>
  <dgm:cxnLst>
    <dgm:cxn modelId="{0E409902-97D5-48E5-A0A7-CFC14EF0BBE2}" srcId="{3987C4F3-8C53-403A-9815-3AA52C6032E2}" destId="{235BEAA1-5412-40F3-A9EE-A41718E162D7}" srcOrd="3" destOrd="0" parTransId="{BB69F753-540D-45B4-AD7E-3498DC9BC5A8}" sibTransId="{405E3323-674B-4F81-B062-CF4FE6D70687}"/>
    <dgm:cxn modelId="{8BC3BF06-7AB1-44CF-A338-94A16DDE6FD6}" type="presOf" srcId="{E8D4BBA1-C071-42C1-857D-9DDBDFB3A96A}" destId="{18100455-4A72-477F-B9FC-4E2AFDBB2964}" srcOrd="0" destOrd="0" presId="urn:microsoft.com/office/officeart/2005/8/layout/vProcess5"/>
    <dgm:cxn modelId="{FD5C5F24-DB86-4D45-9E3C-76645B732393}" type="presOf" srcId="{1565C2EB-11D5-4824-8FB8-FEB43FF35834}" destId="{132ECC23-F0EC-4954-9D51-DE4DC04E1900}" srcOrd="0" destOrd="0" presId="urn:microsoft.com/office/officeart/2005/8/layout/vProcess5"/>
    <dgm:cxn modelId="{B309535F-5E67-4706-802B-14464EE48213}" type="presOf" srcId="{E28D709A-E43D-4AF9-A479-0CDB8D36D2F7}" destId="{515B6378-5DFB-4F0A-875D-ED6621CD8AA5}" srcOrd="0" destOrd="0" presId="urn:microsoft.com/office/officeart/2005/8/layout/vProcess5"/>
    <dgm:cxn modelId="{45F17B68-9663-44F5-BD29-74A9146E396E}" srcId="{3987C4F3-8C53-403A-9815-3AA52C6032E2}" destId="{E28D709A-E43D-4AF9-A479-0CDB8D36D2F7}" srcOrd="1" destOrd="0" parTransId="{D6A6107D-E342-4E50-BD04-E2E409CD47E9}" sibTransId="{B5F08224-D237-4053-A3D9-9F19CF3E737F}"/>
    <dgm:cxn modelId="{EEE3644A-B5F5-49CE-8A63-471D778D2F3D}" type="presOf" srcId="{D96E4572-E7EE-4A3C-8A7C-2FDFA67F2463}" destId="{DFA00AC4-B84B-4D3A-A0E4-72C12D8D9EA7}" srcOrd="1" destOrd="1" presId="urn:microsoft.com/office/officeart/2005/8/layout/vProcess5"/>
    <dgm:cxn modelId="{0DB24E4C-5F92-4814-80E4-FA7F69D728B8}" type="presOf" srcId="{DA4F18E8-65C6-449B-AEB6-5EE1C956960F}" destId="{77FFDF55-F2C4-45FB-A176-2A802612A470}" srcOrd="0" destOrd="0" presId="urn:microsoft.com/office/officeart/2005/8/layout/vProcess5"/>
    <dgm:cxn modelId="{3DB64D4D-F6CB-4C4E-A7B9-693AA51A3539}" srcId="{3987C4F3-8C53-403A-9815-3AA52C6032E2}" destId="{E8D4BBA1-C071-42C1-857D-9DDBDFB3A96A}" srcOrd="0" destOrd="0" parTransId="{C66FC763-C852-4DC4-86B8-4EE54A6F16E9}" sibTransId="{6A9231AB-2243-450E-A733-40E82D9CD4D8}"/>
    <dgm:cxn modelId="{F641B352-9B45-4B67-AB17-7FADB5AAA89E}" type="presOf" srcId="{235BEAA1-5412-40F3-A9EE-A41718E162D7}" destId="{DFBDE9E5-679A-4E70-8CDC-CADFD0FF8E37}" srcOrd="0" destOrd="0" presId="urn:microsoft.com/office/officeart/2005/8/layout/vProcess5"/>
    <dgm:cxn modelId="{E84BCF8A-F27F-44AC-BAAB-75B90699665A}" type="presOf" srcId="{E8D4BBA1-C071-42C1-857D-9DDBDFB3A96A}" destId="{2E2E089E-0F32-429A-A58B-314797A6EB89}" srcOrd="1" destOrd="0" presId="urn:microsoft.com/office/officeart/2005/8/layout/vProcess5"/>
    <dgm:cxn modelId="{C10ABB91-324A-4419-A736-F2AFA5808A1C}" type="presOf" srcId="{6A9231AB-2243-450E-A733-40E82D9CD4D8}" destId="{C0CD1995-D321-445C-8C2F-0F3F53F1180F}" srcOrd="0" destOrd="0" presId="urn:microsoft.com/office/officeart/2005/8/layout/vProcess5"/>
    <dgm:cxn modelId="{246A1695-86B6-4D07-A592-0EDA135F7475}" type="presOf" srcId="{3987C4F3-8C53-403A-9815-3AA52C6032E2}" destId="{5892B4CA-2121-450A-B494-2821CF260E0F}" srcOrd="0" destOrd="0" presId="urn:microsoft.com/office/officeart/2005/8/layout/vProcess5"/>
    <dgm:cxn modelId="{F797D79F-0709-4808-8D1A-BC3CF5FCE1B9}" srcId="{DA4F18E8-65C6-449B-AEB6-5EE1C956960F}" destId="{D96E4572-E7EE-4A3C-8A7C-2FDFA67F2463}" srcOrd="0" destOrd="0" parTransId="{48623899-B708-49E2-8C4B-BA73F7E6D57C}" sibTransId="{1F987CF6-F40B-474F-A206-F3E9C6B36565}"/>
    <dgm:cxn modelId="{86A675A5-0F75-49E5-BCBA-24132DF01504}" type="presOf" srcId="{E28D709A-E43D-4AF9-A479-0CDB8D36D2F7}" destId="{3773566D-EE8E-45B6-AC8D-DF67641310C1}" srcOrd="1" destOrd="0" presId="urn:microsoft.com/office/officeart/2005/8/layout/vProcess5"/>
    <dgm:cxn modelId="{97A936B4-BAB6-4313-B860-5D20CC7C7773}" type="presOf" srcId="{DA4F18E8-65C6-449B-AEB6-5EE1C956960F}" destId="{DFA00AC4-B84B-4D3A-A0E4-72C12D8D9EA7}" srcOrd="1" destOrd="0" presId="urn:microsoft.com/office/officeart/2005/8/layout/vProcess5"/>
    <dgm:cxn modelId="{1EF1D9C0-F07A-4544-9FF5-DAFE75F60DE3}" type="presOf" srcId="{235BEAA1-5412-40F3-A9EE-A41718E162D7}" destId="{474446EA-AC02-4AA8-AFA6-B19CB00A6D16}" srcOrd="1" destOrd="0" presId="urn:microsoft.com/office/officeart/2005/8/layout/vProcess5"/>
    <dgm:cxn modelId="{374CE9F1-3930-4BC6-A0EA-6D5C17AFE6A1}" srcId="{3987C4F3-8C53-403A-9815-3AA52C6032E2}" destId="{DA4F18E8-65C6-449B-AEB6-5EE1C956960F}" srcOrd="2" destOrd="0" parTransId="{B1E914FC-B1F2-4422-AB0B-D2F91F1B4720}" sibTransId="{1565C2EB-11D5-4824-8FB8-FEB43FF35834}"/>
    <dgm:cxn modelId="{B80788F4-C654-4BF8-AD56-B8326C4B2EBB}" type="presOf" srcId="{D96E4572-E7EE-4A3C-8A7C-2FDFA67F2463}" destId="{77FFDF55-F2C4-45FB-A176-2A802612A470}" srcOrd="0" destOrd="1" presId="urn:microsoft.com/office/officeart/2005/8/layout/vProcess5"/>
    <dgm:cxn modelId="{80A1F8FC-547B-4B22-A7DE-5EFA1D3D7033}" type="presOf" srcId="{B5F08224-D237-4053-A3D9-9F19CF3E737F}" destId="{256C6C7E-9BE8-4B05-A65F-506D6040550E}" srcOrd="0" destOrd="0" presId="urn:microsoft.com/office/officeart/2005/8/layout/vProcess5"/>
    <dgm:cxn modelId="{DA5768E9-2187-4717-9CEE-B72CE6068155}" type="presParOf" srcId="{5892B4CA-2121-450A-B494-2821CF260E0F}" destId="{C6AB5372-15A3-48D6-9925-7712AC265037}" srcOrd="0" destOrd="0" presId="urn:microsoft.com/office/officeart/2005/8/layout/vProcess5"/>
    <dgm:cxn modelId="{E4C3C854-9C9C-4B24-A2D5-95F1D7A0AEF4}" type="presParOf" srcId="{5892B4CA-2121-450A-B494-2821CF260E0F}" destId="{18100455-4A72-477F-B9FC-4E2AFDBB2964}" srcOrd="1" destOrd="0" presId="urn:microsoft.com/office/officeart/2005/8/layout/vProcess5"/>
    <dgm:cxn modelId="{F1BFC6DB-4EDB-4908-A23D-CA828CE11A0C}" type="presParOf" srcId="{5892B4CA-2121-450A-B494-2821CF260E0F}" destId="{515B6378-5DFB-4F0A-875D-ED6621CD8AA5}" srcOrd="2" destOrd="0" presId="urn:microsoft.com/office/officeart/2005/8/layout/vProcess5"/>
    <dgm:cxn modelId="{C458C6A2-39F0-405B-8403-C80B4A54A3FF}" type="presParOf" srcId="{5892B4CA-2121-450A-B494-2821CF260E0F}" destId="{77FFDF55-F2C4-45FB-A176-2A802612A470}" srcOrd="3" destOrd="0" presId="urn:microsoft.com/office/officeart/2005/8/layout/vProcess5"/>
    <dgm:cxn modelId="{F350F0E3-61D7-4994-9FBB-62C607352B88}" type="presParOf" srcId="{5892B4CA-2121-450A-B494-2821CF260E0F}" destId="{DFBDE9E5-679A-4E70-8CDC-CADFD0FF8E37}" srcOrd="4" destOrd="0" presId="urn:microsoft.com/office/officeart/2005/8/layout/vProcess5"/>
    <dgm:cxn modelId="{6EF2A3F9-3BFA-4A93-86A8-728DDE29A28A}" type="presParOf" srcId="{5892B4CA-2121-450A-B494-2821CF260E0F}" destId="{C0CD1995-D321-445C-8C2F-0F3F53F1180F}" srcOrd="5" destOrd="0" presId="urn:microsoft.com/office/officeart/2005/8/layout/vProcess5"/>
    <dgm:cxn modelId="{E6EF4E92-F03E-4191-A829-3320093A6711}" type="presParOf" srcId="{5892B4CA-2121-450A-B494-2821CF260E0F}" destId="{256C6C7E-9BE8-4B05-A65F-506D6040550E}" srcOrd="6" destOrd="0" presId="urn:microsoft.com/office/officeart/2005/8/layout/vProcess5"/>
    <dgm:cxn modelId="{6FC8F63E-4982-49C9-87B1-E5EDADC43EF8}" type="presParOf" srcId="{5892B4CA-2121-450A-B494-2821CF260E0F}" destId="{132ECC23-F0EC-4954-9D51-DE4DC04E1900}" srcOrd="7" destOrd="0" presId="urn:microsoft.com/office/officeart/2005/8/layout/vProcess5"/>
    <dgm:cxn modelId="{6456684A-2191-42D4-AFB9-85E100C6F8C5}" type="presParOf" srcId="{5892B4CA-2121-450A-B494-2821CF260E0F}" destId="{2E2E089E-0F32-429A-A58B-314797A6EB89}" srcOrd="8" destOrd="0" presId="urn:microsoft.com/office/officeart/2005/8/layout/vProcess5"/>
    <dgm:cxn modelId="{9DF2802B-2CFE-45E7-B357-03C9B60E3B8C}" type="presParOf" srcId="{5892B4CA-2121-450A-B494-2821CF260E0F}" destId="{3773566D-EE8E-45B6-AC8D-DF67641310C1}" srcOrd="9" destOrd="0" presId="urn:microsoft.com/office/officeart/2005/8/layout/vProcess5"/>
    <dgm:cxn modelId="{8708E0E2-8D77-4402-A306-CDF5310CF2F3}" type="presParOf" srcId="{5892B4CA-2121-450A-B494-2821CF260E0F}" destId="{DFA00AC4-B84B-4D3A-A0E4-72C12D8D9EA7}" srcOrd="10" destOrd="0" presId="urn:microsoft.com/office/officeart/2005/8/layout/vProcess5"/>
    <dgm:cxn modelId="{49649263-C4E6-461E-A193-135F0239DE78}" type="presParOf" srcId="{5892B4CA-2121-450A-B494-2821CF260E0F}" destId="{474446EA-AC02-4AA8-AFA6-B19CB00A6D1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3763A-05D9-4CBF-8236-E8DA795723FE}">
      <dsp:nvSpPr>
        <dsp:cNvPr id="0" name=""/>
        <dsp:cNvSpPr/>
      </dsp:nvSpPr>
      <dsp:spPr>
        <a:xfrm>
          <a:off x="0" y="1631370"/>
          <a:ext cx="6900512" cy="874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tr-TR" sz="1500" kern="1200"/>
            <a:t>Tabloya yeni bir isim vermek için kullanılabilir.</a:t>
          </a:r>
          <a:endParaRPr lang="en-US" sz="1500" kern="1200"/>
        </a:p>
        <a:p>
          <a:pPr marL="114300" lvl="1" indent="-114300" algn="l" defTabSz="666750">
            <a:lnSpc>
              <a:spcPct val="90000"/>
            </a:lnSpc>
            <a:spcBef>
              <a:spcPct val="0"/>
            </a:spcBef>
            <a:spcAft>
              <a:spcPct val="15000"/>
            </a:spcAft>
            <a:buChar char="•"/>
          </a:pPr>
          <a:r>
            <a:rPr lang="tr-TR" sz="1500" kern="1200"/>
            <a:t>SP_Rename ‘Old Table Name’,’New Table Name’</a:t>
          </a:r>
          <a:endParaRPr lang="en-US" sz="1500" kern="1200"/>
        </a:p>
      </dsp:txBody>
      <dsp:txXfrm>
        <a:off x="0" y="1631370"/>
        <a:ext cx="6900512" cy="874125"/>
      </dsp:txXfrm>
    </dsp:sp>
    <dsp:sp modelId="{2DBCEB6E-0B95-410D-8C92-3447FCD359E0}">
      <dsp:nvSpPr>
        <dsp:cNvPr id="0" name=""/>
        <dsp:cNvSpPr/>
      </dsp:nvSpPr>
      <dsp:spPr>
        <a:xfrm>
          <a:off x="345025" y="1409970"/>
          <a:ext cx="4830358"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tr-TR" sz="1500" kern="1200" dirty="0"/>
            <a:t>SP_RENAME</a:t>
          </a:r>
          <a:endParaRPr lang="en-US" sz="1500" kern="1200" dirty="0"/>
        </a:p>
      </dsp:txBody>
      <dsp:txXfrm>
        <a:off x="366641" y="1431586"/>
        <a:ext cx="4787126" cy="399568"/>
      </dsp:txXfrm>
    </dsp:sp>
    <dsp:sp modelId="{A5A8B3F3-80B9-4995-9B49-943A6DCE0CF8}">
      <dsp:nvSpPr>
        <dsp:cNvPr id="0" name=""/>
        <dsp:cNvSpPr/>
      </dsp:nvSpPr>
      <dsp:spPr>
        <a:xfrm>
          <a:off x="0" y="2807895"/>
          <a:ext cx="6900512" cy="378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0E55F3-C6CB-4E70-B5DE-5782C9563183}">
      <dsp:nvSpPr>
        <dsp:cNvPr id="0" name=""/>
        <dsp:cNvSpPr/>
      </dsp:nvSpPr>
      <dsp:spPr>
        <a:xfrm>
          <a:off x="345025" y="2586495"/>
          <a:ext cx="4830358"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tr-TR" sz="1500" kern="1200"/>
            <a:t>Not: sp_help : Tablo yapısını görmek için kullanılabilir.</a:t>
          </a:r>
          <a:endParaRPr lang="en-US" sz="1500" kern="1200"/>
        </a:p>
      </dsp:txBody>
      <dsp:txXfrm>
        <a:off x="366641" y="2608111"/>
        <a:ext cx="4787126" cy="399568"/>
      </dsp:txXfrm>
    </dsp:sp>
    <dsp:sp modelId="{B28CEADB-B37A-4B17-9265-EE2E20758165}">
      <dsp:nvSpPr>
        <dsp:cNvPr id="0" name=""/>
        <dsp:cNvSpPr/>
      </dsp:nvSpPr>
      <dsp:spPr>
        <a:xfrm>
          <a:off x="0" y="3755775"/>
          <a:ext cx="6900512" cy="637875"/>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12420" rIns="535556" bIns="106680" numCol="1" spcCol="1270" anchor="t" anchorCtr="0">
          <a:noAutofit/>
        </a:bodyPr>
        <a:lstStyle/>
        <a:p>
          <a:pPr marL="114300" lvl="1" indent="-114300" algn="l" defTabSz="666750">
            <a:lnSpc>
              <a:spcPct val="90000"/>
            </a:lnSpc>
            <a:spcBef>
              <a:spcPct val="0"/>
            </a:spcBef>
            <a:spcAft>
              <a:spcPct val="15000"/>
            </a:spcAft>
            <a:buChar char="•"/>
          </a:pPr>
          <a:r>
            <a:rPr lang="tr-TR" sz="1500" kern="1200"/>
            <a:t>Select * from sysobjects  where XTYPE=‘u’  kullanılabilir. </a:t>
          </a:r>
          <a:endParaRPr lang="en-US" sz="1500" kern="1200"/>
        </a:p>
      </dsp:txBody>
      <dsp:txXfrm>
        <a:off x="0" y="3755775"/>
        <a:ext cx="6900512" cy="637875"/>
      </dsp:txXfrm>
    </dsp:sp>
    <dsp:sp modelId="{E8B56D57-542D-436E-8AD0-EF8A2EB84933}">
      <dsp:nvSpPr>
        <dsp:cNvPr id="0" name=""/>
        <dsp:cNvSpPr/>
      </dsp:nvSpPr>
      <dsp:spPr>
        <a:xfrm>
          <a:off x="345025" y="3266895"/>
          <a:ext cx="4830358"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666750">
            <a:lnSpc>
              <a:spcPct val="90000"/>
            </a:lnSpc>
            <a:spcBef>
              <a:spcPct val="0"/>
            </a:spcBef>
            <a:spcAft>
              <a:spcPct val="35000"/>
            </a:spcAft>
            <a:buNone/>
          </a:pPr>
          <a:r>
            <a:rPr lang="tr-TR" sz="1500" kern="1200"/>
            <a:t>Not: mevcut veri tabanındaki tabloları görüntülemek için </a:t>
          </a:r>
          <a:endParaRPr lang="en-US" sz="1500" kern="1200"/>
        </a:p>
      </dsp:txBody>
      <dsp:txXfrm>
        <a:off x="366641" y="3288511"/>
        <a:ext cx="4787126"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766D7-170F-40F4-B3F6-A8BB6620A921}">
      <dsp:nvSpPr>
        <dsp:cNvPr id="0" name=""/>
        <dsp:cNvSpPr/>
      </dsp:nvSpPr>
      <dsp:spPr>
        <a:xfrm>
          <a:off x="0" y="16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2CA98-EC77-4AB5-A94D-F38CE4A43079}">
      <dsp:nvSpPr>
        <dsp:cNvPr id="0" name=""/>
        <dsp:cNvSpPr/>
      </dsp:nvSpPr>
      <dsp:spPr>
        <a:xfrm>
          <a:off x="0" y="1670"/>
          <a:ext cx="6900512" cy="55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UNIQUE </a:t>
          </a:r>
          <a:r>
            <a:rPr lang="tr-TR" sz="1800" kern="1200" dirty="0" err="1"/>
            <a:t>kısıtı</a:t>
          </a:r>
          <a:r>
            <a:rPr lang="tr-TR" sz="1800" kern="1200" dirty="0"/>
            <a:t> sütundaki tüm değerlerin farklı olmasını gerektirir. </a:t>
          </a:r>
          <a:endParaRPr lang="en-US" sz="1800" kern="1200" dirty="0"/>
        </a:p>
      </dsp:txBody>
      <dsp:txXfrm>
        <a:off x="0" y="1670"/>
        <a:ext cx="6900512" cy="551898"/>
      </dsp:txXfrm>
    </dsp:sp>
    <dsp:sp modelId="{A67DA7DA-D809-4B2A-A40E-6F84F674A43A}">
      <dsp:nvSpPr>
        <dsp:cNvPr id="0" name=""/>
        <dsp:cNvSpPr/>
      </dsp:nvSpPr>
      <dsp:spPr>
        <a:xfrm>
          <a:off x="0" y="55356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3B6F96-15FA-48DD-9638-DE6816C2567C}">
      <dsp:nvSpPr>
        <dsp:cNvPr id="0" name=""/>
        <dsp:cNvSpPr/>
      </dsp:nvSpPr>
      <dsp:spPr>
        <a:xfrm>
          <a:off x="0" y="553568"/>
          <a:ext cx="6900512" cy="102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UNIQUE </a:t>
          </a:r>
          <a:r>
            <a:rPr lang="tr-TR" sz="1800" kern="1200" dirty="0" err="1"/>
            <a:t>ve</a:t>
          </a:r>
          <a:r>
            <a:rPr lang="tr-TR" sz="1800" kern="1200" dirty="0" err="1">
              <a:solidFill>
                <a:prstClr val="black">
                  <a:hueOff val="0"/>
                  <a:satOff val="0"/>
                  <a:lumOff val="0"/>
                  <a:alphaOff val="0"/>
                </a:prstClr>
              </a:solidFill>
              <a:latin typeface="+mn-lt"/>
              <a:ea typeface="+mn-ea"/>
              <a:cs typeface="+mn-cs"/>
            </a:rPr>
            <a:t>PRIMARY</a:t>
          </a:r>
          <a:r>
            <a:rPr lang="tr-TR" sz="1800" kern="1200" dirty="0"/>
            <a:t> KEY kısıtlarının her ikisi de bir sütun veya sütun grubunun benzersizliğini garanti altına alır. </a:t>
          </a:r>
          <a:endParaRPr lang="en-US" sz="1800" kern="1200" dirty="0"/>
        </a:p>
      </dsp:txBody>
      <dsp:txXfrm>
        <a:off x="0" y="553568"/>
        <a:ext cx="6900512" cy="1026596"/>
      </dsp:txXfrm>
    </dsp:sp>
    <dsp:sp modelId="{1D73A95F-B415-45AA-8E20-00B6960BF24C}">
      <dsp:nvSpPr>
        <dsp:cNvPr id="0" name=""/>
        <dsp:cNvSpPr/>
      </dsp:nvSpPr>
      <dsp:spPr>
        <a:xfrm>
          <a:off x="0" y="158016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CE5AD-D9F9-4315-A934-F015506210AA}">
      <dsp:nvSpPr>
        <dsp:cNvPr id="0" name=""/>
        <dsp:cNvSpPr/>
      </dsp:nvSpPr>
      <dsp:spPr>
        <a:xfrm>
          <a:off x="0" y="1580165"/>
          <a:ext cx="6900512" cy="753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kern="1200" dirty="0"/>
            <a:t>PRIMARY KEY </a:t>
          </a:r>
          <a:r>
            <a:rPr lang="tr-TR" sz="1400" kern="1200" dirty="0" err="1"/>
            <a:t>kısıtı</a:t>
          </a:r>
          <a:r>
            <a:rPr lang="tr-TR" sz="1400" kern="1200" dirty="0"/>
            <a:t> otomatik olarak bir UNIQUE </a:t>
          </a:r>
          <a:r>
            <a:rPr lang="tr-TR" sz="1400" kern="1200" dirty="0" err="1"/>
            <a:t>kısıtına</a:t>
          </a:r>
          <a:r>
            <a:rPr lang="tr-TR" sz="1400" kern="1200" dirty="0"/>
            <a:t> sahiptir. Ancak her bir tabloda birden fazla UNIQUE </a:t>
          </a:r>
          <a:r>
            <a:rPr lang="tr-TR" sz="1400" kern="1200" dirty="0" err="1"/>
            <a:t>kısıtı</a:t>
          </a:r>
          <a:r>
            <a:rPr lang="tr-TR" sz="1400" kern="1200" dirty="0"/>
            <a:t> oluşturabiliyorken yalnızca bir tane PRIMARY KEY </a:t>
          </a:r>
          <a:r>
            <a:rPr lang="tr-TR" sz="1400" kern="1200" dirty="0" err="1"/>
            <a:t>kısıtı</a:t>
          </a:r>
          <a:r>
            <a:rPr lang="tr-TR" sz="1400" kern="1200" dirty="0"/>
            <a:t> oluşturulabilir. </a:t>
          </a:r>
          <a:endParaRPr lang="en-US" sz="1400" kern="1200" dirty="0"/>
        </a:p>
      </dsp:txBody>
      <dsp:txXfrm>
        <a:off x="0" y="1580165"/>
        <a:ext cx="6900512" cy="753306"/>
      </dsp:txXfrm>
    </dsp:sp>
    <dsp:sp modelId="{37C72B10-18B2-4A9B-83B3-5E8F32AF4EAC}">
      <dsp:nvSpPr>
        <dsp:cNvPr id="0" name=""/>
        <dsp:cNvSpPr/>
      </dsp:nvSpPr>
      <dsp:spPr>
        <a:xfrm>
          <a:off x="0" y="233347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3E3082-A398-43F7-8554-ED99799820C0}">
      <dsp:nvSpPr>
        <dsp:cNvPr id="0" name=""/>
        <dsp:cNvSpPr/>
      </dsp:nvSpPr>
      <dsp:spPr>
        <a:xfrm>
          <a:off x="0" y="2333471"/>
          <a:ext cx="6900512" cy="672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Ayrıca UNIQUE NULL değerlere izin verebilirken PRIMARY KEY </a:t>
          </a:r>
          <a:r>
            <a:rPr lang="tr-TR" sz="1800" kern="1200" dirty="0" err="1"/>
            <a:t>kısıtı</a:t>
          </a:r>
          <a:r>
            <a:rPr lang="tr-TR" sz="1800" kern="1200" dirty="0"/>
            <a:t> NULL değerlere izin vermez. </a:t>
          </a:r>
          <a:endParaRPr lang="en-US" sz="1800" kern="1200" dirty="0"/>
        </a:p>
      </dsp:txBody>
      <dsp:txXfrm>
        <a:off x="0" y="2333471"/>
        <a:ext cx="6900512" cy="672769"/>
      </dsp:txXfrm>
    </dsp:sp>
    <dsp:sp modelId="{2592065D-B5D6-4781-8A49-F1C5BD52463E}">
      <dsp:nvSpPr>
        <dsp:cNvPr id="0" name=""/>
        <dsp:cNvSpPr/>
      </dsp:nvSpPr>
      <dsp:spPr>
        <a:xfrm>
          <a:off x="0" y="300624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E8928-FDC4-4040-8EF9-D0F30B0D6578}">
      <dsp:nvSpPr>
        <dsp:cNvPr id="0" name=""/>
        <dsp:cNvSpPr/>
      </dsp:nvSpPr>
      <dsp:spPr>
        <a:xfrm>
          <a:off x="0" y="3006241"/>
          <a:ext cx="6900512" cy="4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tr-TR" sz="1800" kern="1200" dirty="0"/>
            <a:t>Bir tabloda birden fazla UNIQUE </a:t>
          </a:r>
          <a:r>
            <a:rPr lang="tr-TR" sz="1800" kern="1200" dirty="0" err="1"/>
            <a:t>Key</a:t>
          </a:r>
          <a:r>
            <a:rPr lang="tr-TR" sz="1800" kern="1200" dirty="0"/>
            <a:t> oluşturabiliriz. </a:t>
          </a:r>
          <a:endParaRPr lang="en-US" sz="1800" kern="1200" dirty="0"/>
        </a:p>
      </dsp:txBody>
      <dsp:txXfrm>
        <a:off x="0" y="3006241"/>
        <a:ext cx="6900512" cy="497458"/>
      </dsp:txXfrm>
    </dsp:sp>
    <dsp:sp modelId="{68669988-76DD-4BE0-8BDD-1893FBC58744}">
      <dsp:nvSpPr>
        <dsp:cNvPr id="0" name=""/>
        <dsp:cNvSpPr/>
      </dsp:nvSpPr>
      <dsp:spPr>
        <a:xfrm>
          <a:off x="0" y="350369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3D881-0FFE-47E0-8D37-0B5A590DEF18}">
      <dsp:nvSpPr>
        <dsp:cNvPr id="0" name=""/>
        <dsp:cNvSpPr/>
      </dsp:nvSpPr>
      <dsp:spPr>
        <a:xfrm>
          <a:off x="0" y="3503699"/>
          <a:ext cx="6900512" cy="102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kern="1200" dirty="0"/>
            <a:t>CREATE TABLE Persons (</a:t>
          </a:r>
          <a:br>
            <a:rPr lang="en-US" sz="1400" kern="1200" dirty="0"/>
          </a:br>
          <a:r>
            <a:rPr lang="en-US" sz="1400" kern="1200" dirty="0"/>
            <a:t>    ID int NOT NULL UNIQUE,</a:t>
          </a:r>
          <a:br>
            <a:rPr lang="en-US" sz="1400" kern="1200" dirty="0"/>
          </a:br>
          <a:r>
            <a:rPr lang="en-US" sz="1400" kern="1200" dirty="0"/>
            <a:t>    </a:t>
          </a:r>
          <a:r>
            <a:rPr lang="en-US" sz="1400" kern="1200" dirty="0" err="1"/>
            <a:t>LastName</a:t>
          </a:r>
          <a:r>
            <a:rPr lang="en-US" sz="1400" kern="1200" dirty="0"/>
            <a:t> varchar(255) NOT NULL,</a:t>
          </a:r>
          <a:br>
            <a:rPr lang="en-US" sz="1400" kern="1200" dirty="0"/>
          </a:br>
          <a:r>
            <a:rPr lang="en-US" sz="1400" kern="1200" dirty="0"/>
            <a:t>    FirstName varchar(255),</a:t>
          </a:r>
          <a:br>
            <a:rPr lang="en-US" sz="1400" kern="1200" dirty="0"/>
          </a:br>
          <a:r>
            <a:rPr lang="en-US" sz="1400" kern="1200" dirty="0"/>
            <a:t>    Age int</a:t>
          </a:r>
          <a:r>
            <a:rPr lang="tr-TR" sz="1400" kern="1200" dirty="0"/>
            <a:t> </a:t>
          </a:r>
          <a:r>
            <a:rPr lang="en-US" sz="1400" kern="1200" dirty="0"/>
            <a:t>);</a:t>
          </a:r>
          <a:endParaRPr lang="tr-TR" sz="1400" kern="1200" dirty="0"/>
        </a:p>
        <a:p>
          <a:pPr marL="0" lvl="0" indent="0" algn="ctr" defTabSz="622300">
            <a:lnSpc>
              <a:spcPct val="90000"/>
            </a:lnSpc>
            <a:spcBef>
              <a:spcPct val="0"/>
            </a:spcBef>
            <a:spcAft>
              <a:spcPct val="35000"/>
            </a:spcAft>
            <a:buNone/>
          </a:pPr>
          <a:endParaRPr lang="en-US" sz="1400" kern="1200" dirty="0"/>
        </a:p>
      </dsp:txBody>
      <dsp:txXfrm>
        <a:off x="0" y="3503699"/>
        <a:ext cx="6900512" cy="1026596"/>
      </dsp:txXfrm>
    </dsp:sp>
    <dsp:sp modelId="{64BAE781-B276-46B7-AE4B-D0D741F89068}">
      <dsp:nvSpPr>
        <dsp:cNvPr id="0" name=""/>
        <dsp:cNvSpPr/>
      </dsp:nvSpPr>
      <dsp:spPr>
        <a:xfrm>
          <a:off x="0" y="4530296"/>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73ACE-64E4-4405-96AA-0C12CC4EEDD3}">
      <dsp:nvSpPr>
        <dsp:cNvPr id="0" name=""/>
        <dsp:cNvSpPr/>
      </dsp:nvSpPr>
      <dsp:spPr>
        <a:xfrm>
          <a:off x="0" y="4530296"/>
          <a:ext cx="6900512" cy="257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tr-TR" sz="1100" kern="1200" dirty="0"/>
            <a:t>Bir UNIQUE kısıt adı oluşturmak ve birden fazla alanı için UNIQUE kısıt tanımlamak için:</a:t>
          </a:r>
          <a:endParaRPr lang="en-US" sz="1100" kern="1200" dirty="0"/>
        </a:p>
      </dsp:txBody>
      <dsp:txXfrm>
        <a:off x="0" y="4530296"/>
        <a:ext cx="6900512" cy="257398"/>
      </dsp:txXfrm>
    </dsp:sp>
    <dsp:sp modelId="{5908E8FC-72DE-4FC2-8368-5C46F156DA92}">
      <dsp:nvSpPr>
        <dsp:cNvPr id="0" name=""/>
        <dsp:cNvSpPr/>
      </dsp:nvSpPr>
      <dsp:spPr>
        <a:xfrm>
          <a:off x="0" y="478769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5F0D6F-E2D9-4659-8376-FDE1B4A58EAF}">
      <dsp:nvSpPr>
        <dsp:cNvPr id="0" name=""/>
        <dsp:cNvSpPr/>
      </dsp:nvSpPr>
      <dsp:spPr>
        <a:xfrm>
          <a:off x="0" y="4787695"/>
          <a:ext cx="6900512" cy="1026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US" sz="1100" kern="1200" dirty="0"/>
            <a:t>CREATE TABLE Persons (</a:t>
          </a:r>
          <a:br>
            <a:rPr lang="en-US" sz="1100" kern="1200" dirty="0"/>
          </a:br>
          <a:r>
            <a:rPr lang="en-US" sz="1100" kern="1200" dirty="0"/>
            <a:t>    ID int NOT NULL,</a:t>
          </a:r>
          <a:br>
            <a:rPr lang="en-US" sz="1100" kern="1200" dirty="0"/>
          </a:br>
          <a:r>
            <a:rPr lang="en-US" sz="1100" kern="1200" dirty="0"/>
            <a:t>    </a:t>
          </a:r>
          <a:r>
            <a:rPr lang="en-US" sz="1100" kern="1200" dirty="0" err="1"/>
            <a:t>LastName</a:t>
          </a:r>
          <a:r>
            <a:rPr lang="en-US" sz="1100" kern="1200" dirty="0"/>
            <a:t> varchar(255) NOT NULL,</a:t>
          </a:r>
          <a:br>
            <a:rPr lang="en-US" sz="1100" kern="1200" dirty="0"/>
          </a:br>
          <a:r>
            <a:rPr lang="en-US" sz="1100" kern="1200" dirty="0"/>
            <a:t>    FirstName varchar(255),</a:t>
          </a:r>
          <a:br>
            <a:rPr lang="en-US" sz="1100" kern="1200" dirty="0"/>
          </a:br>
          <a:r>
            <a:rPr lang="en-US" sz="1100" kern="1200" dirty="0"/>
            <a:t>    Age int,</a:t>
          </a:r>
          <a:br>
            <a:rPr lang="en-US" sz="1100" kern="1200" dirty="0"/>
          </a:br>
          <a:r>
            <a:rPr lang="en-US" sz="1100" kern="1200" dirty="0"/>
            <a:t>    CONSTRAINT </a:t>
          </a:r>
          <a:r>
            <a:rPr lang="en-US" sz="1100" kern="1200" dirty="0" err="1"/>
            <a:t>UC_Person</a:t>
          </a:r>
          <a:r>
            <a:rPr lang="en-US" sz="1100" kern="1200" dirty="0"/>
            <a:t> UNIQUE (</a:t>
          </a:r>
          <a:r>
            <a:rPr lang="en-US" sz="1100" kern="1200" dirty="0" err="1"/>
            <a:t>ID,LastName</a:t>
          </a:r>
          <a:r>
            <a:rPr lang="en-US" sz="1100" kern="1200" dirty="0"/>
            <a:t>)</a:t>
          </a:r>
          <a:r>
            <a:rPr lang="tr-TR" sz="1100" kern="1200" dirty="0"/>
            <a:t> </a:t>
          </a:r>
          <a:r>
            <a:rPr lang="en-US" sz="1100" kern="1200" dirty="0"/>
            <a:t>);</a:t>
          </a:r>
        </a:p>
      </dsp:txBody>
      <dsp:txXfrm>
        <a:off x="0" y="4787695"/>
        <a:ext cx="6900512" cy="1026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44B90-B73F-4498-A32E-0A0B1290311E}">
      <dsp:nvSpPr>
        <dsp:cNvPr id="0" name=""/>
        <dsp:cNvSpPr/>
      </dsp:nvSpPr>
      <dsp:spPr>
        <a:xfrm>
          <a:off x="0" y="81411"/>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i="1" u="sng" kern="1200" dirty="0"/>
            <a:t>Zaten oluşturulmuş bir tabloda UNIQUE;</a:t>
          </a:r>
          <a:endParaRPr lang="en-US" sz="2500" kern="1200" dirty="0"/>
        </a:p>
      </dsp:txBody>
      <dsp:txXfrm>
        <a:off x="48481" y="129892"/>
        <a:ext cx="10418638" cy="896166"/>
      </dsp:txXfrm>
    </dsp:sp>
    <dsp:sp modelId="{1692B708-1F32-452B-AE16-8891F165EFA8}">
      <dsp:nvSpPr>
        <dsp:cNvPr id="0" name=""/>
        <dsp:cNvSpPr/>
      </dsp:nvSpPr>
      <dsp:spPr>
        <a:xfrm>
          <a:off x="0" y="1146540"/>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dirty="0"/>
            <a:t>ALTER TABLE </a:t>
          </a:r>
          <a:r>
            <a:rPr lang="tr-TR" sz="2500" kern="1200" dirty="0" err="1"/>
            <a:t>Persons</a:t>
          </a:r>
          <a:br>
            <a:rPr lang="tr-TR" sz="2500" kern="1200" dirty="0"/>
          </a:br>
          <a:r>
            <a:rPr lang="tr-TR" sz="2500" kern="1200" dirty="0"/>
            <a:t>ADD UNIQUE (ID);</a:t>
          </a:r>
          <a:endParaRPr lang="en-US" sz="2500" kern="1200" dirty="0"/>
        </a:p>
      </dsp:txBody>
      <dsp:txXfrm>
        <a:off x="48481" y="1195021"/>
        <a:ext cx="10418638" cy="896166"/>
      </dsp:txXfrm>
    </dsp:sp>
    <dsp:sp modelId="{D3B20613-8D80-4CAA-97A9-F5E9A66416A6}">
      <dsp:nvSpPr>
        <dsp:cNvPr id="0" name=""/>
        <dsp:cNvSpPr/>
      </dsp:nvSpPr>
      <dsp:spPr>
        <a:xfrm>
          <a:off x="0" y="2211669"/>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ALTER TABLE Persons</a:t>
          </a:r>
          <a:br>
            <a:rPr lang="tr-TR" sz="2500" kern="1200"/>
          </a:br>
          <a:r>
            <a:rPr lang="tr-TR" sz="2500" kern="1200"/>
            <a:t>ADD CONSTRAINT UC_Person UNIQUE (ID,LastName);</a:t>
          </a:r>
          <a:endParaRPr lang="en-US" sz="2500" kern="1200"/>
        </a:p>
      </dsp:txBody>
      <dsp:txXfrm>
        <a:off x="48481" y="2260150"/>
        <a:ext cx="10418638" cy="896166"/>
      </dsp:txXfrm>
    </dsp:sp>
    <dsp:sp modelId="{CB4A52F6-6FB1-4F12-A86B-16216C54DC4F}">
      <dsp:nvSpPr>
        <dsp:cNvPr id="0" name=""/>
        <dsp:cNvSpPr/>
      </dsp:nvSpPr>
      <dsp:spPr>
        <a:xfrm>
          <a:off x="0" y="3276797"/>
          <a:ext cx="10515600" cy="9931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kern="1200"/>
            <a:t>ALTER TABLE Persons</a:t>
          </a:r>
          <a:br>
            <a:rPr lang="fr-FR" sz="2500" kern="1200"/>
          </a:br>
          <a:r>
            <a:rPr lang="fr-FR" sz="2500" kern="1200"/>
            <a:t>DROP CONSTRAINT UC_Person;</a:t>
          </a:r>
          <a:endParaRPr lang="en-US" sz="2500" kern="1200"/>
        </a:p>
      </dsp:txBody>
      <dsp:txXfrm>
        <a:off x="48481" y="3325278"/>
        <a:ext cx="10418638" cy="896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0182C-5873-494F-B8C0-FE1E388B414B}">
      <dsp:nvSpPr>
        <dsp:cNvPr id="0" name=""/>
        <dsp:cNvSpPr/>
      </dsp:nvSpPr>
      <dsp:spPr>
        <a:xfrm>
          <a:off x="0" y="0"/>
          <a:ext cx="8405164" cy="9977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i="1" u="sng" kern="1200"/>
            <a:t>Var olan tabloda değişiklik:</a:t>
          </a:r>
          <a:endParaRPr lang="en-US" sz="1800" kern="1200"/>
        </a:p>
      </dsp:txBody>
      <dsp:txXfrm>
        <a:off x="29224" y="29224"/>
        <a:ext cx="7244155" cy="939345"/>
      </dsp:txXfrm>
    </dsp:sp>
    <dsp:sp modelId="{D34CAD5F-294F-4A47-9BDF-F9B5767CCDC2}">
      <dsp:nvSpPr>
        <dsp:cNvPr id="0" name=""/>
        <dsp:cNvSpPr/>
      </dsp:nvSpPr>
      <dsp:spPr>
        <a:xfrm>
          <a:off x="703932" y="1179210"/>
          <a:ext cx="8405164" cy="99779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ALTER TABLE Persons</a:t>
          </a:r>
          <a:br>
            <a:rPr lang="en-US" sz="1800" kern="1200"/>
          </a:br>
          <a:r>
            <a:rPr lang="en-US" sz="1800" kern="1200"/>
            <a:t>ADD CHECK (Age&gt;=18);</a:t>
          </a:r>
        </a:p>
      </dsp:txBody>
      <dsp:txXfrm>
        <a:off x="733156" y="1208434"/>
        <a:ext cx="6994218" cy="939345"/>
      </dsp:txXfrm>
    </dsp:sp>
    <dsp:sp modelId="{66845E76-D333-4ED0-9B17-A94BEE58832B}">
      <dsp:nvSpPr>
        <dsp:cNvPr id="0" name=""/>
        <dsp:cNvSpPr/>
      </dsp:nvSpPr>
      <dsp:spPr>
        <a:xfrm>
          <a:off x="1397358" y="2358420"/>
          <a:ext cx="8405164" cy="997793"/>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ALTER TABLE Persons</a:t>
          </a:r>
          <a:br>
            <a:rPr lang="en-US" sz="1800" kern="1200"/>
          </a:br>
          <a:r>
            <a:rPr lang="en-US" sz="1800" kern="1200"/>
            <a:t>ADD CONSTRAINT CHK_PersonAge CHECK (Age&gt;=18 AND City='Sandnes');</a:t>
          </a:r>
        </a:p>
      </dsp:txBody>
      <dsp:txXfrm>
        <a:off x="1426582" y="2387644"/>
        <a:ext cx="7004725" cy="939345"/>
      </dsp:txXfrm>
    </dsp:sp>
    <dsp:sp modelId="{31356BB8-1BE6-4831-85B6-55E7EB717178}">
      <dsp:nvSpPr>
        <dsp:cNvPr id="0" name=""/>
        <dsp:cNvSpPr/>
      </dsp:nvSpPr>
      <dsp:spPr>
        <a:xfrm>
          <a:off x="2101291" y="3537630"/>
          <a:ext cx="8405164" cy="997793"/>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kern="1200"/>
            <a:t>ALTER TABLE Persons</a:t>
          </a:r>
          <a:br>
            <a:rPr lang="fr-FR" sz="1800" kern="1200"/>
          </a:br>
          <a:r>
            <a:rPr lang="fr-FR" sz="1800" kern="1200"/>
            <a:t>DROP CONSTRAINT CHK_PersonAge;</a:t>
          </a:r>
          <a:endParaRPr lang="en-US" sz="1800" kern="1200"/>
        </a:p>
      </dsp:txBody>
      <dsp:txXfrm>
        <a:off x="2130515" y="3566854"/>
        <a:ext cx="6994218" cy="939345"/>
      </dsp:txXfrm>
    </dsp:sp>
    <dsp:sp modelId="{4F224FEC-77E7-4161-A890-D0BFA202A182}">
      <dsp:nvSpPr>
        <dsp:cNvPr id="0" name=""/>
        <dsp:cNvSpPr/>
      </dsp:nvSpPr>
      <dsp:spPr>
        <a:xfrm>
          <a:off x="7756599" y="764218"/>
          <a:ext cx="648565" cy="64856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02526" y="764218"/>
        <a:ext cx="356711" cy="488045"/>
      </dsp:txXfrm>
    </dsp:sp>
    <dsp:sp modelId="{0C9EE9AD-90AF-4ED5-9728-77A44A68678F}">
      <dsp:nvSpPr>
        <dsp:cNvPr id="0" name=""/>
        <dsp:cNvSpPr/>
      </dsp:nvSpPr>
      <dsp:spPr>
        <a:xfrm>
          <a:off x="8460531" y="1943429"/>
          <a:ext cx="648565" cy="648565"/>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06458" y="1943429"/>
        <a:ext cx="356711" cy="488045"/>
      </dsp:txXfrm>
    </dsp:sp>
    <dsp:sp modelId="{032A21C9-6156-4DF8-8C49-A2EA05D54CCF}">
      <dsp:nvSpPr>
        <dsp:cNvPr id="0" name=""/>
        <dsp:cNvSpPr/>
      </dsp:nvSpPr>
      <dsp:spPr>
        <a:xfrm>
          <a:off x="9153957" y="3122639"/>
          <a:ext cx="648565" cy="648565"/>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299884" y="3122639"/>
        <a:ext cx="356711" cy="488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00455-4A72-477F-B9FC-4E2AFDBB2964}">
      <dsp:nvSpPr>
        <dsp:cNvPr id="0" name=""/>
        <dsp:cNvSpPr/>
      </dsp:nvSpPr>
      <dsp:spPr>
        <a:xfrm>
          <a:off x="0" y="0"/>
          <a:ext cx="8412480" cy="9586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tr-TR" sz="1400" i="1" u="sng" kern="1200"/>
            <a:t>Mevcut tabloya PRIMARY KEY düzenlemesi yapmak için:</a:t>
          </a:r>
          <a:endParaRPr lang="en-US" sz="1400" kern="1200"/>
        </a:p>
      </dsp:txBody>
      <dsp:txXfrm>
        <a:off x="28078" y="28078"/>
        <a:ext cx="7297009" cy="902499"/>
      </dsp:txXfrm>
    </dsp:sp>
    <dsp:sp modelId="{515B6378-5DFB-4F0A-875D-ED6621CD8AA5}">
      <dsp:nvSpPr>
        <dsp:cNvPr id="0" name=""/>
        <dsp:cNvSpPr/>
      </dsp:nvSpPr>
      <dsp:spPr>
        <a:xfrm>
          <a:off x="704545" y="1132956"/>
          <a:ext cx="8412480" cy="958655"/>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ALTER TABLE Persons</a:t>
          </a:r>
          <a:br>
            <a:rPr lang="en-US" sz="1400" kern="1200"/>
          </a:br>
          <a:r>
            <a:rPr lang="en-US" sz="1400" kern="1200"/>
            <a:t>ADD PRIMARY KEY (ID);</a:t>
          </a:r>
        </a:p>
      </dsp:txBody>
      <dsp:txXfrm>
        <a:off x="732623" y="1161034"/>
        <a:ext cx="7028652" cy="902499"/>
      </dsp:txXfrm>
    </dsp:sp>
    <dsp:sp modelId="{77FFDF55-F2C4-45FB-A176-2A802612A470}">
      <dsp:nvSpPr>
        <dsp:cNvPr id="0" name=""/>
        <dsp:cNvSpPr/>
      </dsp:nvSpPr>
      <dsp:spPr>
        <a:xfrm>
          <a:off x="1398574" y="2265912"/>
          <a:ext cx="8412480" cy="958655"/>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ALTER TABLE Persons</a:t>
          </a:r>
          <a:br>
            <a:rPr lang="en-US" sz="1400" kern="1200"/>
          </a:br>
          <a:r>
            <a:rPr lang="en-US" sz="1400" kern="1200"/>
            <a:t>ADD CONSTRAINT PK_Person PRIMARY KEY (ID,LastName);</a:t>
          </a:r>
          <a:r>
            <a:rPr lang="tr-TR" sz="1400" kern="1200"/>
            <a:t>  </a:t>
          </a:r>
          <a:endParaRPr lang="en-US" sz="1400" kern="1200"/>
        </a:p>
        <a:p>
          <a:pPr marL="57150" lvl="1" indent="-57150" algn="l" defTabSz="488950">
            <a:lnSpc>
              <a:spcPct val="90000"/>
            </a:lnSpc>
            <a:spcBef>
              <a:spcPct val="0"/>
            </a:spcBef>
            <a:spcAft>
              <a:spcPct val="15000"/>
            </a:spcAft>
            <a:buChar char="•"/>
          </a:pPr>
          <a:r>
            <a:rPr lang="tr-TR" sz="1100" kern="1200"/>
            <a:t>DİKKAT: PRIMARY KEY Olacak alanlar tablo oluşturulurken NULL değer alamayacak şekilde tanımlanmış olmalıdırlar.</a:t>
          </a:r>
          <a:endParaRPr lang="en-US" sz="1100" kern="1200"/>
        </a:p>
      </dsp:txBody>
      <dsp:txXfrm>
        <a:off x="1426652" y="2293990"/>
        <a:ext cx="7039168" cy="902499"/>
      </dsp:txXfrm>
    </dsp:sp>
    <dsp:sp modelId="{DFBDE9E5-679A-4E70-8CDC-CADFD0FF8E37}">
      <dsp:nvSpPr>
        <dsp:cNvPr id="0" name=""/>
        <dsp:cNvSpPr/>
      </dsp:nvSpPr>
      <dsp:spPr>
        <a:xfrm>
          <a:off x="2103119" y="3398868"/>
          <a:ext cx="8412480" cy="95865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ALTER TABLE Persons</a:t>
          </a:r>
          <a:br>
            <a:rPr lang="fr-FR" sz="1400" kern="1200"/>
          </a:br>
          <a:r>
            <a:rPr lang="fr-FR" sz="1400" kern="1200"/>
            <a:t>DROP CONSTRAINT PK_Person;</a:t>
          </a:r>
          <a:endParaRPr lang="en-US" sz="1400" kern="1200"/>
        </a:p>
      </dsp:txBody>
      <dsp:txXfrm>
        <a:off x="2131197" y="3426946"/>
        <a:ext cx="7028652" cy="902499"/>
      </dsp:txXfrm>
    </dsp:sp>
    <dsp:sp modelId="{C0CD1995-D321-445C-8C2F-0F3F53F1180F}">
      <dsp:nvSpPr>
        <dsp:cNvPr id="0" name=""/>
        <dsp:cNvSpPr/>
      </dsp:nvSpPr>
      <dsp:spPr>
        <a:xfrm>
          <a:off x="7789354" y="734242"/>
          <a:ext cx="623125" cy="62312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29557" y="734242"/>
        <a:ext cx="342719" cy="468902"/>
      </dsp:txXfrm>
    </dsp:sp>
    <dsp:sp modelId="{256C6C7E-9BE8-4B05-A65F-506D6040550E}">
      <dsp:nvSpPr>
        <dsp:cNvPr id="0" name=""/>
        <dsp:cNvSpPr/>
      </dsp:nvSpPr>
      <dsp:spPr>
        <a:xfrm>
          <a:off x="8493899" y="1867199"/>
          <a:ext cx="623125" cy="623125"/>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102" y="1867199"/>
        <a:ext cx="342719" cy="468902"/>
      </dsp:txXfrm>
    </dsp:sp>
    <dsp:sp modelId="{132ECC23-F0EC-4954-9D51-DE4DC04E1900}">
      <dsp:nvSpPr>
        <dsp:cNvPr id="0" name=""/>
        <dsp:cNvSpPr/>
      </dsp:nvSpPr>
      <dsp:spPr>
        <a:xfrm>
          <a:off x="9187928" y="3000155"/>
          <a:ext cx="623125" cy="623125"/>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131" y="3000155"/>
        <a:ext cx="342719" cy="4689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1615A-6F97-40E9-A31E-66E8CDECC4ED}" type="datetimeFigureOut">
              <a:rPr lang="tr-TR" smtClean="0"/>
              <a:t>5.12.2021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2983E3-8B3E-4FD6-A09A-ABBD66BB781F}" type="slidenum">
              <a:rPr lang="tr-TR" smtClean="0"/>
              <a:t>‹#›</a:t>
            </a:fld>
            <a:endParaRPr lang="tr-TR"/>
          </a:p>
        </p:txBody>
      </p:sp>
    </p:spTree>
    <p:extLst>
      <p:ext uri="{BB962C8B-B14F-4D97-AF65-F5344CB8AC3E}">
        <p14:creationId xmlns:p14="http://schemas.microsoft.com/office/powerpoint/2010/main" val="293488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http://www.salihseker.com/index.php/2017/10/15/sql-cursor-kullanimi/</a:t>
            </a:r>
          </a:p>
          <a:p>
            <a:r>
              <a:rPr lang="tr-TR" dirty="0" err="1"/>
              <a:t>Sql</a:t>
            </a:r>
            <a:r>
              <a:rPr lang="tr-TR" dirty="0"/>
              <a:t> serverdaki</a:t>
            </a:r>
            <a:r>
              <a:rPr lang="tr-TR" baseline="0" dirty="0"/>
              <a:t> veri tiplerine tek tek bak veri tanımla</a:t>
            </a:r>
            <a:endParaRPr lang="tr-TR" dirty="0"/>
          </a:p>
        </p:txBody>
      </p:sp>
      <p:sp>
        <p:nvSpPr>
          <p:cNvPr id="4" name="Slayt Numarası Yer Tutucusu 3"/>
          <p:cNvSpPr>
            <a:spLocks noGrp="1"/>
          </p:cNvSpPr>
          <p:nvPr>
            <p:ph type="sldNum" sz="quarter" idx="10"/>
          </p:nvPr>
        </p:nvSpPr>
        <p:spPr/>
        <p:txBody>
          <a:bodyPr/>
          <a:lstStyle/>
          <a:p>
            <a:fld id="{C16BF136-F6DF-45BE-B72C-EC881CE6A90A}" type="slidenum">
              <a:rPr lang="tr-TR" smtClean="0"/>
              <a:t>7</a:t>
            </a:fld>
            <a:endParaRPr lang="tr-TR"/>
          </a:p>
        </p:txBody>
      </p:sp>
    </p:spTree>
    <p:extLst>
      <p:ext uri="{BB962C8B-B14F-4D97-AF65-F5344CB8AC3E}">
        <p14:creationId xmlns:p14="http://schemas.microsoft.com/office/powerpoint/2010/main" val="69666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16BF136-F6DF-45BE-B72C-EC881CE6A90A}" type="slidenum">
              <a:rPr lang="tr-TR" smtClean="0"/>
              <a:t>8</a:t>
            </a:fld>
            <a:endParaRPr lang="tr-TR"/>
          </a:p>
        </p:txBody>
      </p:sp>
    </p:spTree>
    <p:extLst>
      <p:ext uri="{BB962C8B-B14F-4D97-AF65-F5344CB8AC3E}">
        <p14:creationId xmlns:p14="http://schemas.microsoft.com/office/powerpoint/2010/main" val="7048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16BF136-F6DF-45BE-B72C-EC881CE6A90A}" type="slidenum">
              <a:rPr lang="tr-TR" smtClean="0"/>
              <a:t>9</a:t>
            </a:fld>
            <a:endParaRPr lang="tr-TR"/>
          </a:p>
        </p:txBody>
      </p:sp>
    </p:spTree>
    <p:extLst>
      <p:ext uri="{BB962C8B-B14F-4D97-AF65-F5344CB8AC3E}">
        <p14:creationId xmlns:p14="http://schemas.microsoft.com/office/powerpoint/2010/main" val="42010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344E483-62A0-4DA7-9645-EBE03B7F5225}" type="datetimeFigureOut">
              <a:rPr lang="tr-TR" smtClean="0"/>
              <a:t>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112941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344E483-62A0-4DA7-9645-EBE03B7F5225}" type="datetimeFigureOut">
              <a:rPr lang="tr-TR" smtClean="0"/>
              <a:t>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236583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344E483-62A0-4DA7-9645-EBE03B7F5225}" type="datetimeFigureOut">
              <a:rPr lang="tr-TR" smtClean="0"/>
              <a:t>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366101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344E483-62A0-4DA7-9645-EBE03B7F5225}" type="datetimeFigureOut">
              <a:rPr lang="tr-TR" smtClean="0"/>
              <a:t>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219869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2344E483-62A0-4DA7-9645-EBE03B7F5225}" type="datetimeFigureOut">
              <a:rPr lang="tr-TR" smtClean="0"/>
              <a:t>5.12.2021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383770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344E483-62A0-4DA7-9645-EBE03B7F5225}" type="datetimeFigureOut">
              <a:rPr lang="tr-TR" smtClean="0"/>
              <a:t>5.12.2021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172680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344E483-62A0-4DA7-9645-EBE03B7F5225}" type="datetimeFigureOut">
              <a:rPr lang="tr-TR" smtClean="0"/>
              <a:t>5.12.2021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53854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344E483-62A0-4DA7-9645-EBE03B7F5225}" type="datetimeFigureOut">
              <a:rPr lang="tr-TR" smtClean="0"/>
              <a:t>5.12.2021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3784292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344E483-62A0-4DA7-9645-EBE03B7F5225}" type="datetimeFigureOut">
              <a:rPr lang="tr-TR" smtClean="0"/>
              <a:t>5.12.2021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333126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344E483-62A0-4DA7-9645-EBE03B7F5225}" type="datetimeFigureOut">
              <a:rPr lang="tr-TR" smtClean="0"/>
              <a:t>5.12.2021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26127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344E483-62A0-4DA7-9645-EBE03B7F5225}" type="datetimeFigureOut">
              <a:rPr lang="tr-TR" smtClean="0"/>
              <a:t>5.12.2021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6358431-3FCB-42B0-9109-AD91D5BAC560}" type="slidenum">
              <a:rPr lang="tr-TR" smtClean="0"/>
              <a:t>‹#›</a:t>
            </a:fld>
            <a:endParaRPr lang="tr-TR"/>
          </a:p>
        </p:txBody>
      </p:sp>
    </p:spTree>
    <p:extLst>
      <p:ext uri="{BB962C8B-B14F-4D97-AF65-F5344CB8AC3E}">
        <p14:creationId xmlns:p14="http://schemas.microsoft.com/office/powerpoint/2010/main" val="303273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4E483-62A0-4DA7-9645-EBE03B7F5225}" type="datetimeFigureOut">
              <a:rPr lang="tr-TR" smtClean="0"/>
              <a:t>5.12.2021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58431-3FCB-42B0-9109-AD91D5BAC560}" type="slidenum">
              <a:rPr lang="tr-TR" smtClean="0"/>
              <a:t>‹#›</a:t>
            </a:fld>
            <a:endParaRPr lang="tr-TR"/>
          </a:p>
        </p:txBody>
      </p:sp>
    </p:spTree>
    <p:extLst>
      <p:ext uri="{BB962C8B-B14F-4D97-AF65-F5344CB8AC3E}">
        <p14:creationId xmlns:p14="http://schemas.microsoft.com/office/powerpoint/2010/main" val="370491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ckoverflow.com/questions/2578194/what-is-ddl-and-d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hyperlink" Target="https://www.w3schools.com/sql/sql_create_index.asp" TargetMode="External"/><Relationship Id="rId3" Type="http://schemas.openxmlformats.org/officeDocument/2006/relationships/hyperlink" Target="https://www.w3schools.com/sql/sql_unique.asp" TargetMode="External"/><Relationship Id="rId7" Type="http://schemas.openxmlformats.org/officeDocument/2006/relationships/hyperlink" Target="https://www.w3schools.com/sql/sql_default.asp" TargetMode="External"/><Relationship Id="rId2" Type="http://schemas.openxmlformats.org/officeDocument/2006/relationships/hyperlink" Target="https://www.w3schools.com/sql/sql_notnull.asp" TargetMode="External"/><Relationship Id="rId1" Type="http://schemas.openxmlformats.org/officeDocument/2006/relationships/slideLayout" Target="../slideLayouts/slideLayout2.xml"/><Relationship Id="rId6" Type="http://schemas.openxmlformats.org/officeDocument/2006/relationships/hyperlink" Target="https://www.w3schools.com/sql/sql_check.asp" TargetMode="External"/><Relationship Id="rId5" Type="http://schemas.openxmlformats.org/officeDocument/2006/relationships/hyperlink" Target="https://www.w3schools.com/sql/sql_foreignkey.asp" TargetMode="External"/><Relationship Id="rId4" Type="http://schemas.openxmlformats.org/officeDocument/2006/relationships/hyperlink" Target="https://www.w3schools.com/sql/sql_primarykey.asp"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2353D931-2C0A-457F-B211-2F2730CC48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647" r="1" b="11282"/>
          <a:stretch/>
        </p:blipFill>
        <p:spPr>
          <a:xfrm>
            <a:off x="5217025" y="1024785"/>
            <a:ext cx="6922347" cy="5056278"/>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563465D3-99E9-4015-969A-A7ED842F592F}"/>
              </a:ext>
            </a:extLst>
          </p:cNvPr>
          <p:cNvSpPr>
            <a:spLocks noGrp="1"/>
          </p:cNvSpPr>
          <p:nvPr>
            <p:ph type="ctrTitle"/>
          </p:nvPr>
        </p:nvSpPr>
        <p:spPr>
          <a:xfrm>
            <a:off x="477981" y="1122363"/>
            <a:ext cx="4023360" cy="3204134"/>
          </a:xfrm>
        </p:spPr>
        <p:txBody>
          <a:bodyPr anchor="b">
            <a:normAutofit/>
          </a:bodyPr>
          <a:lstStyle/>
          <a:p>
            <a:pPr algn="l"/>
            <a:r>
              <a:rPr lang="tr-TR" sz="4800" dirty="0"/>
              <a:t>Veri Tabanı Yönetim Sistemleri</a:t>
            </a:r>
          </a:p>
        </p:txBody>
      </p:sp>
      <p:sp>
        <p:nvSpPr>
          <p:cNvPr id="3" name="Alt Başlık 2">
            <a:extLst>
              <a:ext uri="{FF2B5EF4-FFF2-40B4-BE49-F238E27FC236}">
                <a16:creationId xmlns:a16="http://schemas.microsoft.com/office/drawing/2014/main" id="{DEA73D0A-4C56-4769-B060-1CFAF24DAAA6}"/>
              </a:ext>
            </a:extLst>
          </p:cNvPr>
          <p:cNvSpPr>
            <a:spLocks noGrp="1"/>
          </p:cNvSpPr>
          <p:nvPr>
            <p:ph type="subTitle" idx="1"/>
          </p:nvPr>
        </p:nvSpPr>
        <p:spPr>
          <a:xfrm>
            <a:off x="477980" y="4872922"/>
            <a:ext cx="4023359" cy="1208141"/>
          </a:xfrm>
        </p:spPr>
        <p:txBody>
          <a:bodyPr>
            <a:normAutofit/>
          </a:bodyPr>
          <a:lstStyle/>
          <a:p>
            <a:pPr algn="l"/>
            <a:r>
              <a:rPr lang="tr-TR" sz="2000" dirty="0"/>
              <a:t>Hafta 10 – DML-DDL</a:t>
            </a:r>
          </a:p>
          <a:p>
            <a:pPr algn="l"/>
            <a:r>
              <a:rPr lang="tr-TR" sz="2000" dirty="0"/>
              <a:t>Örnek Uygulamalar</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61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19B463EE-69F9-47E4-8A24-61828BC54DAC}"/>
              </a:ext>
            </a:extLst>
          </p:cNvPr>
          <p:cNvSpPr>
            <a:spLocks noGrp="1"/>
          </p:cNvSpPr>
          <p:nvPr>
            <p:ph idx="1"/>
          </p:nvPr>
        </p:nvSpPr>
        <p:spPr>
          <a:xfrm>
            <a:off x="5126418" y="552091"/>
            <a:ext cx="6224335" cy="5655876"/>
          </a:xfrm>
        </p:spPr>
        <p:txBody>
          <a:bodyPr anchor="ctr">
            <a:normAutofit/>
          </a:bodyPr>
          <a:lstStyle/>
          <a:p>
            <a:pPr marL="0" lvl="0" indent="0">
              <a:buNone/>
            </a:pPr>
            <a:r>
              <a:rPr lang="tr-TR" sz="1200" dirty="0">
                <a:effectLst/>
                <a:latin typeface="Calibri" panose="020F0502020204030204" pitchFamily="34" charset="0"/>
                <a:ea typeface="Calibri" panose="020F0502020204030204" pitchFamily="34" charset="0"/>
                <a:cs typeface="Arial" panose="020B0604020202020204" pitchFamily="34" charset="0"/>
              </a:rPr>
              <a:t>NOTLAR;</a:t>
            </a:r>
          </a:p>
          <a:p>
            <a:pPr marL="800100" lvl="1" indent="-342900">
              <a:buFont typeface="Symbol" panose="05050102010706020507" pitchFamily="18" charset="2"/>
              <a:buChar char=""/>
            </a:pPr>
            <a:r>
              <a:rPr lang="tr-TR" sz="1200" dirty="0" err="1">
                <a:effectLst/>
                <a:latin typeface="Calibri" panose="020F0502020204030204" pitchFamily="34" charset="0"/>
                <a:ea typeface="Calibri" panose="020F0502020204030204" pitchFamily="34" charset="0"/>
                <a:cs typeface="Arial" panose="020B0604020202020204" pitchFamily="34" charset="0"/>
              </a:rPr>
              <a:t>Varchar</a:t>
            </a:r>
            <a:r>
              <a:rPr lang="tr-TR" sz="1200" dirty="0">
                <a:effectLst/>
                <a:latin typeface="Calibri" panose="020F0502020204030204" pitchFamily="34" charset="0"/>
                <a:ea typeface="Calibri" panose="020F0502020204030204" pitchFamily="34" charset="0"/>
                <a:cs typeface="Arial" panose="020B0604020202020204" pitchFamily="34" charset="0"/>
              </a:rPr>
              <a:t>; girilen veri ne kadarsa hafızada o kadar yer kaplar. O yüzden kullanımı esnek ve avantajlıdır. </a:t>
            </a:r>
          </a:p>
          <a:p>
            <a:pPr marL="800100" lvl="1" indent="-342900">
              <a:buFont typeface="Symbol" panose="05050102010706020507" pitchFamily="18" charset="2"/>
              <a:buChar char=""/>
            </a:pPr>
            <a:r>
              <a:rPr lang="tr-TR" sz="1200" dirty="0" err="1">
                <a:effectLst/>
                <a:latin typeface="Calibri" panose="020F0502020204030204" pitchFamily="34" charset="0"/>
                <a:ea typeface="Calibri" panose="020F0502020204030204" pitchFamily="34" charset="0"/>
                <a:cs typeface="Arial" panose="020B0604020202020204" pitchFamily="34" charset="0"/>
              </a:rPr>
              <a:t>Char</a:t>
            </a:r>
            <a:r>
              <a:rPr lang="tr-TR" sz="1200" dirty="0">
                <a:effectLst/>
                <a:latin typeface="Calibri" panose="020F0502020204030204" pitchFamily="34" charset="0"/>
                <a:ea typeface="Calibri" panose="020F0502020204030204" pitchFamily="34" charset="0"/>
                <a:cs typeface="Arial" panose="020B0604020202020204" pitchFamily="34" charset="0"/>
              </a:rPr>
              <a:t>; kullanımı neden gerekebilir? </a:t>
            </a:r>
          </a:p>
          <a:p>
            <a:pPr lvl="2">
              <a:buFont typeface="Wingdings" panose="05000000000000000000" pitchFamily="2" charset="2"/>
              <a:buChar char="Ø"/>
            </a:pPr>
            <a:r>
              <a:rPr lang="tr-TR" sz="1200" dirty="0">
                <a:latin typeface="Calibri" panose="020F0502020204030204" pitchFamily="34" charset="0"/>
                <a:cs typeface="Arial" panose="020B0604020202020204" pitchFamily="34" charset="0"/>
              </a:rPr>
              <a:t>öncelikle uzunluğu sabit veri sağlanmaktadır. Arama işlemleri yaparken </a:t>
            </a:r>
            <a:r>
              <a:rPr lang="tr-TR" sz="1200" dirty="0" err="1">
                <a:latin typeface="Calibri" panose="020F0502020204030204" pitchFamily="34" charset="0"/>
                <a:cs typeface="Arial" panose="020B0604020202020204" pitchFamily="34" charset="0"/>
              </a:rPr>
              <a:t>varcharda</a:t>
            </a:r>
            <a:r>
              <a:rPr lang="tr-TR" sz="1200" dirty="0">
                <a:latin typeface="Calibri" panose="020F0502020204030204" pitchFamily="34" charset="0"/>
                <a:cs typeface="Arial" panose="020B0604020202020204" pitchFamily="34" charset="0"/>
              </a:rPr>
              <a:t> önce verinin boyutu bulunması gerekebilir. </a:t>
            </a:r>
          </a:p>
          <a:p>
            <a:pPr lvl="2">
              <a:buFont typeface="Wingdings" panose="05000000000000000000" pitchFamily="2" charset="2"/>
              <a:buChar char="Ø"/>
            </a:pPr>
            <a:r>
              <a:rPr lang="tr-TR" sz="1200" dirty="0" err="1">
                <a:latin typeface="Calibri" panose="020F0502020204030204" pitchFamily="34" charset="0"/>
                <a:cs typeface="Arial" panose="020B0604020202020204" pitchFamily="34" charset="0"/>
              </a:rPr>
              <a:t>Char</a:t>
            </a:r>
            <a:r>
              <a:rPr lang="tr-TR" sz="1200" dirty="0">
                <a:latin typeface="Calibri" panose="020F0502020204030204" pitchFamily="34" charset="0"/>
                <a:cs typeface="Arial" panose="020B0604020202020204" pitchFamily="34" charset="0"/>
              </a:rPr>
              <a:t> için arama daha kolay gerçekleştirilebilir.</a:t>
            </a:r>
          </a:p>
          <a:p>
            <a:pPr lvl="2">
              <a:buFont typeface="Wingdings" panose="05000000000000000000" pitchFamily="2" charset="2"/>
              <a:buChar char="Ø"/>
            </a:pPr>
            <a:r>
              <a:rPr lang="tr-TR" sz="1200" dirty="0">
                <a:effectLst/>
                <a:latin typeface="Calibri" panose="020F0502020204030204" pitchFamily="34" charset="0"/>
                <a:ea typeface="Calibri" panose="020F0502020204030204" pitchFamily="34" charset="0"/>
                <a:cs typeface="Arial" panose="020B0604020202020204" pitchFamily="34" charset="0"/>
              </a:rPr>
              <a:t>TC, Telefon gibi sabit sayılı değerlerde </a:t>
            </a:r>
            <a:r>
              <a:rPr lang="tr-TR" sz="1200" dirty="0" err="1">
                <a:effectLst/>
                <a:latin typeface="Calibri" panose="020F0502020204030204" pitchFamily="34" charset="0"/>
                <a:ea typeface="Calibri" panose="020F0502020204030204" pitchFamily="34" charset="0"/>
                <a:cs typeface="Arial" panose="020B0604020202020204" pitchFamily="34" charset="0"/>
              </a:rPr>
              <a:t>char</a:t>
            </a:r>
            <a:r>
              <a:rPr lang="tr-TR" sz="1200" dirty="0">
                <a:effectLst/>
                <a:latin typeface="Calibri" panose="020F0502020204030204" pitchFamily="34" charset="0"/>
                <a:ea typeface="Calibri" panose="020F0502020204030204" pitchFamily="34" charset="0"/>
                <a:cs typeface="Arial" panose="020B0604020202020204" pitchFamily="34" charset="0"/>
              </a:rPr>
              <a:t> kullanılabilir. İsim adres gibi verilerde </a:t>
            </a:r>
            <a:r>
              <a:rPr lang="tr-TR" sz="1200" dirty="0" err="1">
                <a:effectLst/>
                <a:latin typeface="Calibri" panose="020F0502020204030204" pitchFamily="34" charset="0"/>
                <a:ea typeface="Calibri" panose="020F0502020204030204" pitchFamily="34" charset="0"/>
                <a:cs typeface="Arial" panose="020B0604020202020204" pitchFamily="34" charset="0"/>
              </a:rPr>
              <a:t>char</a:t>
            </a:r>
            <a:r>
              <a:rPr lang="tr-TR" sz="1200" dirty="0">
                <a:effectLst/>
                <a:latin typeface="Calibri" panose="020F0502020204030204" pitchFamily="34" charset="0"/>
                <a:ea typeface="Calibri" panose="020F0502020204030204" pitchFamily="34" charset="0"/>
                <a:cs typeface="Arial" panose="020B0604020202020204" pitchFamily="34" charset="0"/>
              </a:rPr>
              <a:t> kullanımı pek uygun değildir.</a:t>
            </a:r>
          </a:p>
          <a:p>
            <a:pPr marL="800100" lvl="1" indent="-342900">
              <a:buFont typeface="Symbol" panose="05050102010706020507" pitchFamily="18" charset="2"/>
              <a:buChar char=""/>
            </a:pPr>
            <a:r>
              <a:rPr lang="tr-TR" sz="1200" dirty="0" err="1">
                <a:effectLst/>
                <a:latin typeface="Calibri" panose="020F0502020204030204" pitchFamily="34" charset="0"/>
                <a:ea typeface="Calibri" panose="020F0502020204030204" pitchFamily="34" charset="0"/>
                <a:cs typeface="Arial" panose="020B0604020202020204" pitchFamily="34" charset="0"/>
              </a:rPr>
              <a:t>Nvarchar</a:t>
            </a:r>
            <a:r>
              <a:rPr lang="tr-TR" sz="1200" dirty="0">
                <a:effectLst/>
                <a:latin typeface="Calibri" panose="020F0502020204030204" pitchFamily="34" charset="0"/>
                <a:ea typeface="Calibri" panose="020F0502020204030204" pitchFamily="34" charset="0"/>
                <a:cs typeface="Arial" panose="020B0604020202020204" pitchFamily="34" charset="0"/>
              </a:rPr>
              <a:t>; N değeri Unicode kısaltmasıdır. Unicode: uluslararası karakterlerin desteklendiğini göstermektedir.  </a:t>
            </a:r>
            <a:r>
              <a:rPr lang="tr-TR" sz="1200" dirty="0" err="1">
                <a:effectLst/>
                <a:latin typeface="Calibri" panose="020F0502020204030204" pitchFamily="34" charset="0"/>
                <a:ea typeface="Calibri" panose="020F0502020204030204" pitchFamily="34" charset="0"/>
                <a:cs typeface="Arial" panose="020B0604020202020204" pitchFamily="34" charset="0"/>
              </a:rPr>
              <a:t>Char</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varchar</a:t>
            </a:r>
            <a:r>
              <a:rPr lang="tr-TR" sz="1200" dirty="0">
                <a:effectLst/>
                <a:latin typeface="Calibri" panose="020F0502020204030204" pitchFamily="34" charset="0"/>
                <a:ea typeface="Calibri" panose="020F0502020204030204" pitchFamily="34" charset="0"/>
                <a:cs typeface="Arial" panose="020B0604020202020204" pitchFamily="34" charset="0"/>
              </a:rPr>
              <a:t> gibi tiplerde karakter 1 </a:t>
            </a:r>
            <a:r>
              <a:rPr lang="tr-TR" sz="1200" dirty="0" err="1">
                <a:effectLst/>
                <a:latin typeface="Calibri" panose="020F0502020204030204" pitchFamily="34" charset="0"/>
                <a:ea typeface="Calibri" panose="020F0502020204030204" pitchFamily="34" charset="0"/>
                <a:cs typeface="Arial" panose="020B0604020202020204" pitchFamily="34" charset="0"/>
              </a:rPr>
              <a:t>byte</a:t>
            </a:r>
            <a:r>
              <a:rPr lang="tr-TR" sz="1200" dirty="0">
                <a:effectLst/>
                <a:latin typeface="Calibri" panose="020F0502020204030204" pitchFamily="34" charset="0"/>
                <a:ea typeface="Calibri" panose="020F0502020204030204" pitchFamily="34" charset="0"/>
                <a:cs typeface="Arial" panose="020B0604020202020204" pitchFamily="34" charset="0"/>
              </a:rPr>
              <a:t> kaplamaktadır bu ise 255 farklı karakter demektir. Yabancı karakter girmek istediğimizde 255 değeri yeterli olmayabilir. Örneğin Japonca bir karakter saklanması istenebilir. Dezavantajı her karakter 2 </a:t>
            </a:r>
            <a:r>
              <a:rPr lang="tr-TR" sz="1200" dirty="0" err="1">
                <a:effectLst/>
                <a:latin typeface="Calibri" panose="020F0502020204030204" pitchFamily="34" charset="0"/>
                <a:ea typeface="Calibri" panose="020F0502020204030204" pitchFamily="34" charset="0"/>
                <a:cs typeface="Arial" panose="020B0604020202020204" pitchFamily="34" charset="0"/>
              </a:rPr>
              <a:t>byte</a:t>
            </a:r>
            <a:r>
              <a:rPr lang="tr-TR" sz="1200" dirty="0">
                <a:effectLst/>
                <a:latin typeface="Calibri" panose="020F0502020204030204" pitchFamily="34" charset="0"/>
                <a:ea typeface="Calibri" panose="020F0502020204030204" pitchFamily="34" charset="0"/>
                <a:cs typeface="Arial" panose="020B0604020202020204" pitchFamily="34" charset="0"/>
              </a:rPr>
              <a:t> yer kaplamaktadır. </a:t>
            </a:r>
          </a:p>
          <a:p>
            <a:pPr marL="800100" lvl="1" indent="-342900">
              <a:buFont typeface="Symbol" panose="05050102010706020507" pitchFamily="18" charset="2"/>
              <a:buChar char=""/>
            </a:pPr>
            <a:r>
              <a:rPr lang="tr-TR" sz="1200" dirty="0" err="1">
                <a:effectLst/>
                <a:latin typeface="Calibri" panose="020F0502020204030204" pitchFamily="34" charset="0"/>
                <a:ea typeface="Calibri" panose="020F0502020204030204" pitchFamily="34" charset="0"/>
                <a:cs typeface="Arial" panose="020B0604020202020204" pitchFamily="34" charset="0"/>
              </a:rPr>
              <a:t>Char</a:t>
            </a:r>
            <a:r>
              <a:rPr lang="tr-TR" sz="1200" dirty="0">
                <a:effectLst/>
                <a:latin typeface="Calibri" panose="020F0502020204030204" pitchFamily="34" charset="0"/>
                <a:ea typeface="Calibri" panose="020F0502020204030204" pitchFamily="34" charset="0"/>
                <a:cs typeface="Arial" panose="020B0604020202020204" pitchFamily="34" charset="0"/>
              </a:rPr>
              <a:t>() vb. içerisine en fazla 8000 karakter uzunluğa izin verilmektedir. Bunun sebebi </a:t>
            </a:r>
            <a:r>
              <a:rPr lang="tr-TR" sz="1200" dirty="0" err="1">
                <a:latin typeface="Calibri" panose="020F0502020204030204" pitchFamily="34" charset="0"/>
                <a:ea typeface="Calibri" panose="020F0502020204030204" pitchFamily="34" charset="0"/>
                <a:cs typeface="Arial" panose="020B0604020202020204" pitchFamily="34" charset="0"/>
              </a:rPr>
              <a:t>S</a:t>
            </a:r>
            <a:r>
              <a:rPr lang="tr-TR" sz="1200" dirty="0" err="1">
                <a:effectLst/>
                <a:latin typeface="Calibri" panose="020F0502020204030204" pitchFamily="34" charset="0"/>
                <a:ea typeface="Calibri" panose="020F0502020204030204" pitchFamily="34" charset="0"/>
                <a:cs typeface="Arial" panose="020B0604020202020204" pitchFamily="34" charset="0"/>
              </a:rPr>
              <a:t>ql</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latin typeface="Calibri" panose="020F0502020204030204" pitchFamily="34" charset="0"/>
                <a:ea typeface="Calibri" panose="020F0502020204030204" pitchFamily="34" charset="0"/>
                <a:cs typeface="Arial" panose="020B0604020202020204" pitchFamily="34" charset="0"/>
              </a:rPr>
              <a:t>S</a:t>
            </a:r>
            <a:r>
              <a:rPr lang="tr-TR" sz="1200" dirty="0" err="1">
                <a:effectLst/>
                <a:latin typeface="Calibri" panose="020F0502020204030204" pitchFamily="34" charset="0"/>
                <a:ea typeface="Calibri" panose="020F0502020204030204" pitchFamily="34" charset="0"/>
                <a:cs typeface="Arial" panose="020B0604020202020204" pitchFamily="34" charset="0"/>
              </a:rPr>
              <a:t>erver’da</a:t>
            </a:r>
            <a:r>
              <a:rPr lang="tr-TR" sz="1200" dirty="0">
                <a:effectLst/>
                <a:latin typeface="Calibri" panose="020F0502020204030204" pitchFamily="34" charset="0"/>
                <a:ea typeface="Calibri" panose="020F0502020204030204" pitchFamily="34" charset="0"/>
                <a:cs typeface="Arial" panose="020B0604020202020204" pitchFamily="34" charset="0"/>
              </a:rPr>
              <a:t> en küçük veri birimi «</a:t>
            </a:r>
            <a:r>
              <a:rPr lang="tr-TR" sz="1200" dirty="0" err="1">
                <a:effectLst/>
                <a:latin typeface="Calibri" panose="020F0502020204030204" pitchFamily="34" charset="0"/>
                <a:ea typeface="Calibri" panose="020F0502020204030204" pitchFamily="34" charset="0"/>
                <a:cs typeface="Arial" panose="020B0604020202020204" pitchFamily="34" charset="0"/>
              </a:rPr>
              <a:t>Page</a:t>
            </a:r>
            <a:r>
              <a:rPr lang="tr-TR" sz="1200" dirty="0">
                <a:effectLst/>
                <a:latin typeface="Calibri" panose="020F0502020204030204" pitchFamily="34" charset="0"/>
                <a:ea typeface="Calibri" panose="020F0502020204030204" pitchFamily="34" charset="0"/>
                <a:cs typeface="Arial" panose="020B0604020202020204" pitchFamily="34" charset="0"/>
              </a:rPr>
              <a:t>» denilen yapılardır. Bize bir dosya gibi görünse de </a:t>
            </a:r>
            <a:r>
              <a:rPr lang="tr-TR" sz="1200" dirty="0" err="1">
                <a:effectLst/>
                <a:latin typeface="Calibri" panose="020F0502020204030204" pitchFamily="34" charset="0"/>
                <a:ea typeface="Calibri" panose="020F0502020204030204" pitchFamily="34" charset="0"/>
                <a:cs typeface="Arial" panose="020B0604020202020204" pitchFamily="34" charset="0"/>
              </a:rPr>
              <a:t>sql</a:t>
            </a:r>
            <a:r>
              <a:rPr lang="tr-TR" sz="1200" dirty="0">
                <a:effectLst/>
                <a:latin typeface="Calibri" panose="020F0502020204030204" pitchFamily="34" charset="0"/>
                <a:ea typeface="Calibri" panose="020F0502020204030204" pitchFamily="34" charset="0"/>
                <a:cs typeface="Arial" panose="020B0604020202020204" pitchFamily="34" charset="0"/>
              </a:rPr>
              <a:t> server geri planda bunları 8 </a:t>
            </a:r>
            <a:r>
              <a:rPr lang="tr-TR" sz="1200" dirty="0">
                <a:latin typeface="Calibri" panose="020F0502020204030204" pitchFamily="34" charset="0"/>
                <a:ea typeface="Calibri" panose="020F0502020204030204" pitchFamily="34" charset="0"/>
                <a:cs typeface="Arial" panose="020B0604020202020204" pitchFamily="34" charset="0"/>
              </a:rPr>
              <a:t>KB’</a:t>
            </a:r>
            <a:r>
              <a:rPr lang="tr-TR" sz="1200" dirty="0">
                <a:effectLst/>
                <a:latin typeface="Calibri" panose="020F0502020204030204" pitchFamily="34" charset="0"/>
                <a:ea typeface="Calibri" panose="020F0502020204030204" pitchFamily="34" charset="0"/>
                <a:cs typeface="Arial" panose="020B0604020202020204" pitchFamily="34" charset="0"/>
              </a:rPr>
              <a:t>lık </a:t>
            </a:r>
            <a:r>
              <a:rPr lang="tr-TR" sz="1200" dirty="0" err="1">
                <a:effectLst/>
                <a:latin typeface="Calibri" panose="020F0502020204030204" pitchFamily="34" charset="0"/>
                <a:ea typeface="Calibri" panose="020F0502020204030204" pitchFamily="34" charset="0"/>
                <a:cs typeface="Arial" panose="020B0604020202020204" pitchFamily="34" charset="0"/>
              </a:rPr>
              <a:t>page</a:t>
            </a:r>
            <a:r>
              <a:rPr lang="tr-TR" sz="1200" dirty="0">
                <a:effectLst/>
                <a:latin typeface="Calibri" panose="020F0502020204030204" pitchFamily="34" charset="0"/>
                <a:ea typeface="Calibri" panose="020F0502020204030204" pitchFamily="34" charset="0"/>
                <a:cs typeface="Arial" panose="020B0604020202020204" pitchFamily="34" charset="0"/>
              </a:rPr>
              <a:t> </a:t>
            </a:r>
            <a:r>
              <a:rPr lang="tr-TR" sz="1200" dirty="0" err="1">
                <a:effectLst/>
                <a:latin typeface="Calibri" panose="020F0502020204030204" pitchFamily="34" charset="0"/>
                <a:ea typeface="Calibri" panose="020F0502020204030204" pitchFamily="34" charset="0"/>
                <a:cs typeface="Arial" panose="020B0604020202020204" pitchFamily="34" charset="0"/>
              </a:rPr>
              <a:t>ler</a:t>
            </a:r>
            <a:r>
              <a:rPr lang="tr-TR" sz="1200" dirty="0">
                <a:effectLst/>
                <a:latin typeface="Calibri" panose="020F0502020204030204" pitchFamily="34" charset="0"/>
                <a:ea typeface="Calibri" panose="020F0502020204030204" pitchFamily="34" charset="0"/>
                <a:cs typeface="Arial" panose="020B0604020202020204" pitchFamily="34" charset="0"/>
              </a:rPr>
              <a:t> halinde saklar. 8000 karakter bir </a:t>
            </a:r>
            <a:r>
              <a:rPr lang="tr-TR" sz="1200" dirty="0" err="1">
                <a:effectLst/>
                <a:latin typeface="Calibri" panose="020F0502020204030204" pitchFamily="34" charset="0"/>
                <a:ea typeface="Calibri" panose="020F0502020204030204" pitchFamily="34" charset="0"/>
                <a:cs typeface="Arial" panose="020B0604020202020204" pitchFamily="34" charset="0"/>
              </a:rPr>
              <a:t>page</a:t>
            </a:r>
            <a:r>
              <a:rPr lang="tr-TR" sz="1200" dirty="0">
                <a:effectLst/>
                <a:latin typeface="Calibri" panose="020F0502020204030204" pitchFamily="34" charset="0"/>
                <a:ea typeface="Calibri" panose="020F0502020204030204" pitchFamily="34" charset="0"/>
                <a:cs typeface="Arial" panose="020B0604020202020204" pitchFamily="34" charset="0"/>
              </a:rPr>
              <a:t> doldurduğu için maksimum o kadar tutulabilir. Bu nedenle </a:t>
            </a:r>
            <a:r>
              <a:rPr lang="tr-TR" sz="1200" dirty="0" err="1">
                <a:effectLst/>
                <a:latin typeface="Calibri" panose="020F0502020204030204" pitchFamily="34" charset="0"/>
                <a:ea typeface="Calibri" panose="020F0502020204030204" pitchFamily="34" charset="0"/>
                <a:cs typeface="Arial" panose="020B0604020202020204" pitchFamily="34" charset="0"/>
              </a:rPr>
              <a:t>nchar</a:t>
            </a:r>
            <a:r>
              <a:rPr lang="tr-TR" sz="1200" dirty="0">
                <a:effectLst/>
                <a:latin typeface="Calibri" panose="020F0502020204030204" pitchFamily="34" charset="0"/>
                <a:ea typeface="Calibri" panose="020F0502020204030204" pitchFamily="34" charset="0"/>
                <a:cs typeface="Arial" panose="020B0604020202020204" pitchFamily="34" charset="0"/>
              </a:rPr>
              <a:t>() içerisinde maksimum 4000 kullanılabilmektedir. </a:t>
            </a:r>
          </a:p>
          <a:p>
            <a:pPr marL="800100" lvl="1" indent="-342900">
              <a:buFont typeface="Symbol" panose="05050102010706020507" pitchFamily="18" charset="2"/>
              <a:buChar char=""/>
            </a:pPr>
            <a:r>
              <a:rPr lang="tr-TR" sz="1200" dirty="0" err="1">
                <a:effectLst/>
                <a:latin typeface="Calibri" panose="020F0502020204030204" pitchFamily="34" charset="0"/>
                <a:ea typeface="Calibri" panose="020F0502020204030204" pitchFamily="34" charset="0"/>
                <a:cs typeface="Arial" panose="020B0604020202020204" pitchFamily="34" charset="0"/>
              </a:rPr>
              <a:t>Varchar</a:t>
            </a:r>
            <a:r>
              <a:rPr lang="tr-TR" sz="1200" dirty="0">
                <a:effectLst/>
                <a:latin typeface="Calibri" panose="020F0502020204030204" pitchFamily="34" charset="0"/>
                <a:ea typeface="Calibri" panose="020F0502020204030204" pitchFamily="34" charset="0"/>
                <a:cs typeface="Arial" panose="020B0604020202020204" pitchFamily="34" charset="0"/>
              </a:rPr>
              <a:t>(MAX) </a:t>
            </a:r>
            <a:r>
              <a:rPr lang="tr-TR" sz="1200" dirty="0" err="1">
                <a:effectLst/>
                <a:latin typeface="Calibri" panose="020F0502020204030204" pitchFamily="34" charset="0"/>
                <a:ea typeface="Calibri" panose="020F0502020204030204" pitchFamily="34" charset="0"/>
                <a:cs typeface="Arial" panose="020B0604020202020204" pitchFamily="34" charset="0"/>
              </a:rPr>
              <a:t>nvarchar</a:t>
            </a:r>
            <a:r>
              <a:rPr lang="tr-TR" sz="1200" dirty="0">
                <a:effectLst/>
                <a:latin typeface="Calibri" panose="020F0502020204030204" pitchFamily="34" charset="0"/>
                <a:ea typeface="Calibri" panose="020F0502020204030204" pitchFamily="34" charset="0"/>
                <a:cs typeface="Arial" panose="020B0604020202020204" pitchFamily="34" charset="0"/>
              </a:rPr>
              <a:t>(MAX) ise 8000 karakteri veya 4000 karakteri(Unicode dahil) geçebilen verilerde 2 GB kadar veri tutabilmemizi sağlayan MAX değeri içermektedir. </a:t>
            </a:r>
            <a:r>
              <a:rPr lang="tr-TR" sz="1200" dirty="0" err="1">
                <a:effectLst/>
                <a:latin typeface="Calibri" panose="020F0502020204030204" pitchFamily="34" charset="0"/>
                <a:ea typeface="Calibri" panose="020F0502020204030204" pitchFamily="34" charset="0"/>
                <a:cs typeface="Arial" panose="020B0604020202020204" pitchFamily="34" charset="0"/>
              </a:rPr>
              <a:t>Örn</a:t>
            </a:r>
            <a:r>
              <a:rPr lang="tr-TR" sz="1200" dirty="0">
                <a:effectLst/>
                <a:latin typeface="Calibri" panose="020F0502020204030204" pitchFamily="34" charset="0"/>
                <a:ea typeface="Calibri" panose="020F0502020204030204" pitchFamily="34" charset="0"/>
                <a:cs typeface="Arial" panose="020B0604020202020204" pitchFamily="34" charset="0"/>
              </a:rPr>
              <a:t>;</a:t>
            </a:r>
            <a:r>
              <a:rPr lang="tr-TR" sz="1200" dirty="0">
                <a:latin typeface="Calibri" panose="020F0502020204030204" pitchFamily="34" charset="0"/>
                <a:ea typeface="Calibri" panose="020F0502020204030204" pitchFamily="34" charset="0"/>
                <a:cs typeface="Arial" panose="020B0604020202020204" pitchFamily="34" charset="0"/>
              </a:rPr>
              <a:t> </a:t>
            </a:r>
            <a:r>
              <a:rPr lang="tr-TR" sz="1200" dirty="0">
                <a:effectLst/>
                <a:latin typeface="Calibri" panose="020F0502020204030204" pitchFamily="34" charset="0"/>
                <a:ea typeface="Calibri" panose="020F0502020204030204" pitchFamily="34" charset="0"/>
                <a:cs typeface="Arial" panose="020B0604020202020204" pitchFamily="34" charset="0"/>
              </a:rPr>
              <a:t>Kitap vb. saklanmak istenirse.</a:t>
            </a:r>
          </a:p>
          <a:p>
            <a:pPr marL="800100" lvl="1" indent="-342900">
              <a:spcAft>
                <a:spcPts val="800"/>
              </a:spcAft>
              <a:buFont typeface="Symbol" panose="05050102010706020507" pitchFamily="18" charset="2"/>
              <a:buChar char=""/>
            </a:pPr>
            <a:r>
              <a:rPr lang="tr-TR" sz="1200" dirty="0" err="1">
                <a:effectLst/>
                <a:latin typeface="Calibri" panose="020F0502020204030204" pitchFamily="34" charset="0"/>
                <a:ea typeface="Calibri" panose="020F0502020204030204" pitchFamily="34" charset="0"/>
                <a:cs typeface="Arial" panose="020B0604020202020204" pitchFamily="34" charset="0"/>
              </a:rPr>
              <a:t>Text</a:t>
            </a:r>
            <a:r>
              <a:rPr lang="tr-TR" sz="1200" dirty="0">
                <a:effectLst/>
                <a:latin typeface="Calibri" panose="020F0502020204030204" pitchFamily="34" charset="0"/>
                <a:ea typeface="Calibri" panose="020F0502020204030204" pitchFamily="34" charset="0"/>
                <a:cs typeface="Arial" panose="020B0604020202020204" pitchFamily="34" charset="0"/>
              </a:rPr>
              <a:t> ve </a:t>
            </a:r>
            <a:r>
              <a:rPr lang="tr-TR" sz="1200" dirty="0" err="1">
                <a:effectLst/>
                <a:latin typeface="Calibri" panose="020F0502020204030204" pitchFamily="34" charset="0"/>
                <a:ea typeface="Calibri" panose="020F0502020204030204" pitchFamily="34" charset="0"/>
                <a:cs typeface="Arial" panose="020B0604020202020204" pitchFamily="34" charset="0"/>
              </a:rPr>
              <a:t>ntext</a:t>
            </a:r>
            <a:r>
              <a:rPr lang="tr-TR" sz="1200" dirty="0">
                <a:effectLst/>
                <a:latin typeface="Calibri" panose="020F0502020204030204" pitchFamily="34" charset="0"/>
                <a:ea typeface="Calibri" panose="020F0502020204030204" pitchFamily="34" charset="0"/>
                <a:cs typeface="Arial" panose="020B0604020202020204" pitchFamily="34" charset="0"/>
              </a:rPr>
              <a:t> eski sürümlerde olup artık kullanılmamaktadır. Uyumluluğu sağlamak adına yer alır. </a:t>
            </a:r>
          </a:p>
          <a:p>
            <a:pPr marL="800100" lvl="1" indent="-342900">
              <a:spcAft>
                <a:spcPts val="800"/>
              </a:spcAft>
              <a:buFont typeface="Symbol" panose="05050102010706020507" pitchFamily="18" charset="2"/>
              <a:buChar char=""/>
            </a:pPr>
            <a:endParaRPr lang="tr-TR" sz="1200" dirty="0">
              <a:effectLst/>
              <a:latin typeface="Calibri" panose="020F0502020204030204" pitchFamily="34" charset="0"/>
              <a:ea typeface="Calibri" panose="020F0502020204030204" pitchFamily="34" charset="0"/>
              <a:cs typeface="Arial" panose="020B0604020202020204" pitchFamily="34" charset="0"/>
            </a:endParaRPr>
          </a:p>
          <a:p>
            <a:endParaRPr lang="tr-TR" sz="1200" dirty="0"/>
          </a:p>
        </p:txBody>
      </p:sp>
      <p:sp>
        <p:nvSpPr>
          <p:cNvPr id="4" name="Metin kutusu 3">
            <a:extLst>
              <a:ext uri="{FF2B5EF4-FFF2-40B4-BE49-F238E27FC236}">
                <a16:creationId xmlns:a16="http://schemas.microsoft.com/office/drawing/2014/main" id="{21FD3D8E-3E01-4D59-8AC7-B91D2954A398}"/>
              </a:ext>
            </a:extLst>
          </p:cNvPr>
          <p:cNvSpPr txBox="1"/>
          <p:nvPr/>
        </p:nvSpPr>
        <p:spPr>
          <a:xfrm>
            <a:off x="6907160" y="1108462"/>
            <a:ext cx="5032801" cy="4351623"/>
          </a:xfrm>
          <a:prstGeom prst="rect">
            <a:avLst/>
          </a:prstGeom>
        </p:spPr>
        <p:txBody>
          <a:bodyPr vert="horz" lIns="91440" tIns="45720" rIns="91440" bIns="45720" rtlCol="0">
            <a:normAutofit/>
          </a:bodyPr>
          <a:lstStyle>
            <a:lvl1pPr marL="342900" lvl="0" indent="-342900">
              <a:lnSpc>
                <a:spcPct val="107000"/>
              </a:lnSpc>
              <a:spcBef>
                <a:spcPts val="1000"/>
              </a:spcBef>
              <a:buFont typeface="Symbol" panose="05050102010706020507" pitchFamily="18" charset="2"/>
              <a:buChar char=""/>
              <a:defRPr sz="2800">
                <a:effectLst/>
                <a:latin typeface="Calibri" panose="020F0502020204030204" pitchFamily="34" charset="0"/>
                <a:ea typeface="Calibri" panose="020F0502020204030204" pitchFamily="34" charset="0"/>
                <a:cs typeface="Arial" panose="020B0604020202020204" pitchFamily="34" charset="0"/>
              </a:defRPr>
            </a:lvl1pPr>
            <a:lvl2pPr marL="800100" lvl="1" indent="-342900">
              <a:lnSpc>
                <a:spcPct val="107000"/>
              </a:lnSpc>
              <a:spcBef>
                <a:spcPts val="500"/>
              </a:spcBef>
              <a:buFont typeface="Symbol" panose="05050102010706020507" pitchFamily="18" charset="2"/>
              <a:buChar char=""/>
              <a:defRPr sz="2400">
                <a:effectLst/>
                <a:latin typeface="Calibri" panose="020F0502020204030204" pitchFamily="34" charset="0"/>
                <a:ea typeface="Calibri" panose="020F0502020204030204" pitchFamily="34" charset="0"/>
                <a:cs typeface="Arial" panose="020B0604020202020204" pitchFamily="34" charset="0"/>
              </a:defRPr>
            </a:lvl2pPr>
            <a:lvl3pPr marL="1257300" lvl="2" indent="-342900">
              <a:lnSpc>
                <a:spcPct val="107000"/>
              </a:lnSpc>
              <a:spcBef>
                <a:spcPts val="500"/>
              </a:spcBef>
              <a:buFont typeface="Symbol" panose="05050102010706020507" pitchFamily="18" charset="2"/>
              <a:buChar char=""/>
              <a:defRPr sz="2000">
                <a:effectLst/>
                <a:latin typeface="Calibri" panose="020F0502020204030204" pitchFamily="34" charset="0"/>
                <a:ea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tr-TR" sz="1100" dirty="0"/>
          </a:p>
        </p:txBody>
      </p:sp>
      <p:sp>
        <p:nvSpPr>
          <p:cNvPr id="14" name="Metin kutusu 13">
            <a:extLst>
              <a:ext uri="{FF2B5EF4-FFF2-40B4-BE49-F238E27FC236}">
                <a16:creationId xmlns:a16="http://schemas.microsoft.com/office/drawing/2014/main" id="{2DAC7302-34A8-469E-AC2D-C610ED932E94}"/>
              </a:ext>
            </a:extLst>
          </p:cNvPr>
          <p:cNvSpPr txBox="1"/>
          <p:nvPr/>
        </p:nvSpPr>
        <p:spPr>
          <a:xfrm>
            <a:off x="-246660" y="2830483"/>
            <a:ext cx="4783870" cy="2677656"/>
          </a:xfrm>
          <a:prstGeom prst="rect">
            <a:avLst/>
          </a:prstGeom>
          <a:noFill/>
        </p:spPr>
        <p:txBody>
          <a:bodyPr wrap="square">
            <a:spAutoFit/>
          </a:bodyPr>
          <a:lstStyle/>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Char</a:t>
            </a:r>
            <a:r>
              <a:rPr lang="tr-TR" sz="1400" dirty="0">
                <a:latin typeface="Calibri" panose="020F0502020204030204" pitchFamily="34" charset="0"/>
                <a:cs typeface="Arial" panose="020B0604020202020204" pitchFamily="34" charset="0"/>
              </a:rPr>
              <a:t>(10): Karakter sayısı maksimum 10’u geçemez. Sayıya tamamlayacak şekilde boşluk atılır. Her karakter 1 </a:t>
            </a:r>
            <a:r>
              <a:rPr lang="tr-TR" sz="1400" dirty="0" err="1">
                <a:latin typeface="Calibri" panose="020F0502020204030204" pitchFamily="34" charset="0"/>
                <a:cs typeface="Arial" panose="020B0604020202020204" pitchFamily="34" charset="0"/>
              </a:rPr>
              <a:t>byte</a:t>
            </a:r>
            <a:r>
              <a:rPr lang="tr-TR" sz="1400" dirty="0">
                <a:latin typeface="Calibri" panose="020F0502020204030204" pitchFamily="34" charset="0"/>
                <a:cs typeface="Arial" panose="020B0604020202020204" pitchFamily="34" charset="0"/>
              </a:rPr>
              <a:t> yer kaplar. Yani 0-255 rakam değeri olabilir. </a:t>
            </a:r>
          </a:p>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Nchar</a:t>
            </a:r>
            <a:r>
              <a:rPr lang="tr-TR" sz="1400" dirty="0">
                <a:latin typeface="Calibri" panose="020F0502020204030204" pitchFamily="34" charset="0"/>
                <a:cs typeface="Arial" panose="020B0604020202020204" pitchFamily="34" charset="0"/>
              </a:rPr>
              <a:t>(50): Sayıya tamamlayana kadar sonuna boşluk atar. </a:t>
            </a:r>
          </a:p>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Ntext</a:t>
            </a:r>
            <a:r>
              <a:rPr lang="tr-TR" sz="1400" dirty="0">
                <a:latin typeface="Calibri" panose="020F0502020204030204" pitchFamily="34" charset="0"/>
                <a:cs typeface="Arial" panose="020B0604020202020204" pitchFamily="34" charset="0"/>
              </a:rPr>
              <a:t> : Sonuna boşluk atarak tamamlamaz. </a:t>
            </a:r>
          </a:p>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Nvarchar</a:t>
            </a:r>
            <a:r>
              <a:rPr lang="tr-TR" sz="1400" dirty="0">
                <a:latin typeface="Calibri" panose="020F0502020204030204" pitchFamily="34" charset="0"/>
                <a:cs typeface="Arial" panose="020B0604020202020204" pitchFamily="34" charset="0"/>
              </a:rPr>
              <a:t>(50): Boşlukla doldurma yapmaz. </a:t>
            </a:r>
          </a:p>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Nvarchar</a:t>
            </a:r>
            <a:r>
              <a:rPr lang="tr-TR" sz="1400" dirty="0">
                <a:latin typeface="Calibri" panose="020F0502020204030204" pitchFamily="34" charset="0"/>
                <a:cs typeface="Arial" panose="020B0604020202020204" pitchFamily="34" charset="0"/>
              </a:rPr>
              <a:t>(MAX): boşlukla doldurma yapmaz. </a:t>
            </a:r>
          </a:p>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Text</a:t>
            </a:r>
            <a:r>
              <a:rPr lang="tr-TR" sz="1400" dirty="0">
                <a:latin typeface="Calibri" panose="020F0502020204030204" pitchFamily="34" charset="0"/>
                <a:cs typeface="Arial" panose="020B0604020202020204" pitchFamily="34" charset="0"/>
              </a:rPr>
              <a:t> : Boşlukla doldurma yapmaz.</a:t>
            </a:r>
          </a:p>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Varchar</a:t>
            </a:r>
            <a:r>
              <a:rPr lang="tr-TR" sz="1400" dirty="0">
                <a:latin typeface="Calibri" panose="020F0502020204030204" pitchFamily="34" charset="0"/>
                <a:cs typeface="Arial" panose="020B0604020202020204" pitchFamily="34" charset="0"/>
              </a:rPr>
              <a:t>(50) : Boşlukla doldurma yapmaz.</a:t>
            </a:r>
          </a:p>
          <a:p>
            <a:pPr marL="800100" lvl="1" indent="-342900">
              <a:buFont typeface="Symbol" panose="05050102010706020507" pitchFamily="18" charset="2"/>
              <a:buChar char=""/>
            </a:pPr>
            <a:r>
              <a:rPr lang="tr-TR" sz="1400" dirty="0" err="1">
                <a:latin typeface="Calibri" panose="020F0502020204030204" pitchFamily="34" charset="0"/>
                <a:cs typeface="Arial" panose="020B0604020202020204" pitchFamily="34" charset="0"/>
              </a:rPr>
              <a:t>Varchar</a:t>
            </a:r>
            <a:r>
              <a:rPr lang="tr-TR" sz="1400" dirty="0">
                <a:latin typeface="Calibri" panose="020F0502020204030204" pitchFamily="34" charset="0"/>
                <a:cs typeface="Arial" panose="020B0604020202020204" pitchFamily="34" charset="0"/>
              </a:rPr>
              <a:t>(MAX) : Boşlukla doldurma yapmaz.</a:t>
            </a:r>
          </a:p>
        </p:txBody>
      </p:sp>
    </p:spTree>
    <p:extLst>
      <p:ext uri="{BB962C8B-B14F-4D97-AF65-F5344CB8AC3E}">
        <p14:creationId xmlns:p14="http://schemas.microsoft.com/office/powerpoint/2010/main" val="207026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600" kern="1200">
                <a:solidFill>
                  <a:schemeClr val="tx1"/>
                </a:solidFill>
                <a:latin typeface="+mj-lt"/>
                <a:ea typeface="+mj-ea"/>
                <a:cs typeface="+mj-cs"/>
              </a:rPr>
              <a:t>Char vs Nchar</a:t>
            </a:r>
          </a:p>
        </p:txBody>
      </p:sp>
      <p:sp>
        <p:nvSpPr>
          <p:cNvPr id="1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o 5">
            <a:extLst>
              <a:ext uri="{FF2B5EF4-FFF2-40B4-BE49-F238E27FC236}">
                <a16:creationId xmlns:a16="http://schemas.microsoft.com/office/drawing/2014/main" id="{6E427BE5-F6B9-4D51-91D9-D0653D819B33}"/>
              </a:ext>
            </a:extLst>
          </p:cNvPr>
          <p:cNvGraphicFramePr>
            <a:graphicFrameLocks noGrp="1"/>
          </p:cNvGraphicFramePr>
          <p:nvPr>
            <p:ph idx="1"/>
            <p:extLst>
              <p:ext uri="{D42A27DB-BD31-4B8C-83A1-F6EECF244321}">
                <p14:modId xmlns:p14="http://schemas.microsoft.com/office/powerpoint/2010/main" val="2905177563"/>
              </p:ext>
            </p:extLst>
          </p:nvPr>
        </p:nvGraphicFramePr>
        <p:xfrm>
          <a:off x="320040" y="3338601"/>
          <a:ext cx="11548873" cy="2674064"/>
        </p:xfrm>
        <a:graphic>
          <a:graphicData uri="http://schemas.openxmlformats.org/drawingml/2006/table">
            <a:tbl>
              <a:tblPr firstRow="1" bandRow="1">
                <a:tableStyleId>{8EC20E35-A176-4012-BC5E-935CFFF8708E}</a:tableStyleId>
              </a:tblPr>
              <a:tblGrid>
                <a:gridCol w="2366945">
                  <a:extLst>
                    <a:ext uri="{9D8B030D-6E8A-4147-A177-3AD203B41FA5}">
                      <a16:colId xmlns:a16="http://schemas.microsoft.com/office/drawing/2014/main" val="2692010747"/>
                    </a:ext>
                  </a:extLst>
                </a:gridCol>
                <a:gridCol w="5348285">
                  <a:extLst>
                    <a:ext uri="{9D8B030D-6E8A-4147-A177-3AD203B41FA5}">
                      <a16:colId xmlns:a16="http://schemas.microsoft.com/office/drawing/2014/main" val="338372821"/>
                    </a:ext>
                  </a:extLst>
                </a:gridCol>
                <a:gridCol w="3833643">
                  <a:extLst>
                    <a:ext uri="{9D8B030D-6E8A-4147-A177-3AD203B41FA5}">
                      <a16:colId xmlns:a16="http://schemas.microsoft.com/office/drawing/2014/main" val="3168513336"/>
                    </a:ext>
                  </a:extLst>
                </a:gridCol>
              </a:tblGrid>
              <a:tr h="304816">
                <a:tc>
                  <a:txBody>
                    <a:bodyPr/>
                    <a:lstStyle/>
                    <a:p>
                      <a:endParaRPr lang="tr-TR" sz="1400"/>
                    </a:p>
                  </a:txBody>
                  <a:tcPr marL="69276" marR="69276" marT="34638" marB="34638"/>
                </a:tc>
                <a:tc>
                  <a:txBody>
                    <a:bodyPr/>
                    <a:lstStyle/>
                    <a:p>
                      <a:r>
                        <a:rPr lang="tr-TR" sz="1400"/>
                        <a:t>Char</a:t>
                      </a:r>
                    </a:p>
                  </a:txBody>
                  <a:tcPr marL="69276" marR="69276" marT="34638" marB="34638"/>
                </a:tc>
                <a:tc>
                  <a:txBody>
                    <a:bodyPr/>
                    <a:lstStyle/>
                    <a:p>
                      <a:r>
                        <a:rPr lang="tr-TR" sz="1400"/>
                        <a:t>NChar</a:t>
                      </a:r>
                    </a:p>
                  </a:txBody>
                  <a:tcPr marL="69276" marR="69276" marT="34638" marB="34638"/>
                </a:tc>
                <a:extLst>
                  <a:ext uri="{0D108BD9-81ED-4DB2-BD59-A6C34878D82A}">
                    <a16:rowId xmlns:a16="http://schemas.microsoft.com/office/drawing/2014/main" val="3378014106"/>
                  </a:ext>
                </a:extLst>
              </a:tr>
              <a:tr h="720473">
                <a:tc>
                  <a:txBody>
                    <a:bodyPr/>
                    <a:lstStyle/>
                    <a:p>
                      <a:r>
                        <a:rPr lang="tr-TR" sz="1400"/>
                        <a:t>Avantaj</a:t>
                      </a:r>
                    </a:p>
                  </a:txBody>
                  <a:tcPr marL="69276" marR="69276" marT="34638" marB="34638"/>
                </a:tc>
                <a:tc>
                  <a:txBody>
                    <a:bodyPr/>
                    <a:lstStyle/>
                    <a:p>
                      <a:r>
                        <a:rPr lang="tr-TR" sz="1400"/>
                        <a:t>Depolama alanı değişken tanımlanırken belirtilen boyuta eşit olduğu için daha az fiziksel alana ihtiyaç duyar</a:t>
                      </a:r>
                    </a:p>
                  </a:txBody>
                  <a:tcPr marL="69276" marR="69276" marT="34638" marB="34638"/>
                </a:tc>
                <a:tc>
                  <a:txBody>
                    <a:bodyPr/>
                    <a:lstStyle/>
                    <a:p>
                      <a:r>
                        <a:rPr lang="tr-TR" sz="1400"/>
                        <a:t>Birden fazla dili ve bölge desteği sağlar. Böylece herhangi bir Unicode karakteri dönüşüm kaygısı olmaksızın saklanabilir.</a:t>
                      </a:r>
                    </a:p>
                  </a:txBody>
                  <a:tcPr marL="69276" marR="69276" marT="34638" marB="34638"/>
                </a:tc>
                <a:extLst>
                  <a:ext uri="{0D108BD9-81ED-4DB2-BD59-A6C34878D82A}">
                    <a16:rowId xmlns:a16="http://schemas.microsoft.com/office/drawing/2014/main" val="1556976299"/>
                  </a:ext>
                </a:extLst>
              </a:tr>
              <a:tr h="720473">
                <a:tc>
                  <a:txBody>
                    <a:bodyPr/>
                    <a:lstStyle/>
                    <a:p>
                      <a:r>
                        <a:rPr lang="tr-TR" sz="1400"/>
                        <a:t>Dezavantaj</a:t>
                      </a:r>
                    </a:p>
                  </a:txBody>
                  <a:tcPr marL="69276" marR="69276" marT="34638" marB="34638"/>
                </a:tc>
                <a:tc>
                  <a:txBody>
                    <a:bodyPr/>
                    <a:lstStyle/>
                    <a:p>
                      <a:r>
                        <a:rPr lang="tr-TR" sz="1400"/>
                        <a:t>Varchar sütunda Unicode tutmak için bir dönüşüm tekniğine ihtiyaç duyar</a:t>
                      </a:r>
                    </a:p>
                  </a:txBody>
                  <a:tcPr marL="69276" marR="69276" marT="34638" marB="34638"/>
                </a:tc>
                <a:tc>
                  <a:txBody>
                    <a:bodyPr/>
                    <a:lstStyle/>
                    <a:p>
                      <a:r>
                        <a:rPr lang="tr-TR" sz="1400"/>
                        <a:t>Depolama alanı değişken tanımlanırlen belirtilen boyutun iki katı kadar olduğu için daha fazla fiziksel alana ihtiyaç duyar</a:t>
                      </a:r>
                    </a:p>
                  </a:txBody>
                  <a:tcPr marL="69276" marR="69276" marT="34638" marB="34638"/>
                </a:tc>
                <a:extLst>
                  <a:ext uri="{0D108BD9-81ED-4DB2-BD59-A6C34878D82A}">
                    <a16:rowId xmlns:a16="http://schemas.microsoft.com/office/drawing/2014/main" val="3177956046"/>
                  </a:ext>
                </a:extLst>
              </a:tr>
              <a:tr h="928302">
                <a:tc>
                  <a:txBody>
                    <a:bodyPr/>
                    <a:lstStyle/>
                    <a:p>
                      <a:r>
                        <a:rPr lang="tr-TR" sz="1400"/>
                        <a:t>Kullanım</a:t>
                      </a:r>
                    </a:p>
                  </a:txBody>
                  <a:tcPr marL="69276" marR="69276" marT="34638" marB="34638"/>
                </a:tc>
                <a:tc>
                  <a:txBody>
                    <a:bodyPr/>
                    <a:lstStyle/>
                    <a:p>
                      <a:r>
                        <a:rPr lang="tr-TR" sz="1400"/>
                        <a:t>Saklamayı düşündüğünüz data Unicode olmayan ASCII karakterleri ise faydalıdır.</a:t>
                      </a:r>
                    </a:p>
                  </a:txBody>
                  <a:tcPr marL="69276" marR="69276" marT="34638" marB="34638"/>
                </a:tc>
                <a:tc>
                  <a:txBody>
                    <a:bodyPr/>
                    <a:lstStyle/>
                    <a:p>
                      <a:r>
                        <a:rPr lang="tr-TR" sz="1400"/>
                        <a:t>Saklamayı düşündüğünüz data farklı dil ve bölgeler içeriyorsa faydalıdır. Gecelekte Unicode karakterler kullanmayı planlıyorsanız Nchar kullanmanız tavsiye edilir. </a:t>
                      </a:r>
                    </a:p>
                  </a:txBody>
                  <a:tcPr marL="69276" marR="69276" marT="34638" marB="34638"/>
                </a:tc>
                <a:extLst>
                  <a:ext uri="{0D108BD9-81ED-4DB2-BD59-A6C34878D82A}">
                    <a16:rowId xmlns:a16="http://schemas.microsoft.com/office/drawing/2014/main" val="2002981784"/>
                  </a:ext>
                </a:extLst>
              </a:tr>
            </a:tbl>
          </a:graphicData>
        </a:graphic>
      </p:graphicFrame>
    </p:spTree>
    <p:extLst>
      <p:ext uri="{BB962C8B-B14F-4D97-AF65-F5344CB8AC3E}">
        <p14:creationId xmlns:p14="http://schemas.microsoft.com/office/powerpoint/2010/main" val="45241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1B5D244-3106-4252-9393-084C39B7E186}"/>
              </a:ext>
            </a:extLst>
          </p:cNvPr>
          <p:cNvPicPr/>
          <p:nvPr/>
        </p:nvPicPr>
        <p:blipFill>
          <a:blip r:embed="rId2"/>
          <a:stretch>
            <a:fillRect/>
          </a:stretch>
        </p:blipFill>
        <p:spPr>
          <a:xfrm>
            <a:off x="-48765" y="1319119"/>
            <a:ext cx="5860898" cy="4246222"/>
          </a:xfrm>
          <a:prstGeom prst="rect">
            <a:avLst/>
          </a:prstGeom>
        </p:spPr>
      </p:pic>
      <p:cxnSp>
        <p:nvCxnSpPr>
          <p:cNvPr id="11" name="Straight Connector 10">
            <a:extLst>
              <a:ext uri="{FF2B5EF4-FFF2-40B4-BE49-F238E27FC236}">
                <a16:creationId xmlns:a16="http://schemas.microsoft.com/office/drawing/2014/main" id="{4D56677B-C0B7-4DAC-ACAD-8054FF1B59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573887"/>
            <a:ext cx="0" cy="3710227"/>
          </a:xfrm>
          <a:prstGeom prst="line">
            <a:avLst/>
          </a:prstGeom>
          <a:ln w="19050">
            <a:solidFill>
              <a:srgbClr val="14AFDA"/>
            </a:solidFill>
          </a:ln>
        </p:spPr>
        <p:style>
          <a:lnRef idx="1">
            <a:schemeClr val="accent1"/>
          </a:lnRef>
          <a:fillRef idx="0">
            <a:schemeClr val="accent1"/>
          </a:fillRef>
          <a:effectRef idx="0">
            <a:schemeClr val="accent1"/>
          </a:effectRef>
          <a:fontRef idx="minor">
            <a:schemeClr val="tx1"/>
          </a:fontRef>
        </p:style>
      </p:cxnSp>
      <p:pic>
        <p:nvPicPr>
          <p:cNvPr id="6" name="Resim 5">
            <a:extLst>
              <a:ext uri="{FF2B5EF4-FFF2-40B4-BE49-F238E27FC236}">
                <a16:creationId xmlns:a16="http://schemas.microsoft.com/office/drawing/2014/main" id="{3C93C991-F1D5-45EC-A201-C0996AA740ED}"/>
              </a:ext>
            </a:extLst>
          </p:cNvPr>
          <p:cNvPicPr/>
          <p:nvPr/>
        </p:nvPicPr>
        <p:blipFill>
          <a:blip r:embed="rId3"/>
          <a:stretch>
            <a:fillRect/>
          </a:stretch>
        </p:blipFill>
        <p:spPr>
          <a:xfrm>
            <a:off x="6266050" y="857988"/>
            <a:ext cx="5676975" cy="3292993"/>
          </a:xfrm>
          <a:prstGeom prst="rect">
            <a:avLst/>
          </a:prstGeom>
        </p:spPr>
      </p:pic>
      <p:pic>
        <p:nvPicPr>
          <p:cNvPr id="10" name="Resim 9">
            <a:extLst>
              <a:ext uri="{FF2B5EF4-FFF2-40B4-BE49-F238E27FC236}">
                <a16:creationId xmlns:a16="http://schemas.microsoft.com/office/drawing/2014/main" id="{0158326C-F932-46B2-97D5-788773A73065}"/>
              </a:ext>
            </a:extLst>
          </p:cNvPr>
          <p:cNvPicPr/>
          <p:nvPr/>
        </p:nvPicPr>
        <p:blipFill rotWithShape="1">
          <a:blip r:embed="rId4"/>
          <a:srcRect t="24316"/>
          <a:stretch/>
        </p:blipFill>
        <p:spPr>
          <a:xfrm>
            <a:off x="6266050" y="4251588"/>
            <a:ext cx="5811923" cy="2254467"/>
          </a:xfrm>
          <a:prstGeom prst="rect">
            <a:avLst/>
          </a:prstGeom>
        </p:spPr>
      </p:pic>
    </p:spTree>
    <p:extLst>
      <p:ext uri="{BB962C8B-B14F-4D97-AF65-F5344CB8AC3E}">
        <p14:creationId xmlns:p14="http://schemas.microsoft.com/office/powerpoint/2010/main" val="534347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pPr lvl="1">
              <a:buFont typeface="Wingdings" panose="05000000000000000000" pitchFamily="2" charset="2"/>
              <a:buChar char="Ø"/>
            </a:pPr>
            <a:r>
              <a:rPr lang="tr-TR" sz="1900" dirty="0"/>
              <a:t>Personel tablosu oluşturalım ( </a:t>
            </a:r>
            <a:r>
              <a:rPr lang="tr-TR" sz="1900" dirty="0" err="1"/>
              <a:t>ID,İsim,Soyisim,Adres,Şehir</a:t>
            </a:r>
            <a:r>
              <a:rPr lang="tr-TR" sz="1900" dirty="0"/>
              <a:t>)</a:t>
            </a:r>
          </a:p>
          <a:p>
            <a:pPr lvl="1">
              <a:buFont typeface="Wingdings" panose="05000000000000000000" pitchFamily="2" charset="2"/>
              <a:buChar char="Ø"/>
            </a:pPr>
            <a:endParaRPr lang="tr-TR" sz="1900" dirty="0"/>
          </a:p>
          <a:p>
            <a:pPr lvl="1">
              <a:buFont typeface="Wingdings" panose="05000000000000000000" pitchFamily="2" charset="2"/>
              <a:buChar char="Ø"/>
            </a:pPr>
            <a:r>
              <a:rPr lang="tr-TR" sz="1900" b="1" u="sng" dirty="0"/>
              <a:t>Tablo Oluşturma Kuralları:</a:t>
            </a:r>
          </a:p>
          <a:p>
            <a:pPr lvl="2">
              <a:buFont typeface="Wingdings" panose="05000000000000000000" pitchFamily="2" charset="2"/>
              <a:buChar char="Ø"/>
            </a:pPr>
            <a:r>
              <a:rPr lang="tr-TR" sz="1900" dirty="0"/>
              <a:t>Tablo adı veri tabanı içerisinde eşsiz olmalıdır. </a:t>
            </a:r>
          </a:p>
          <a:p>
            <a:pPr lvl="2">
              <a:buFont typeface="Wingdings" panose="05000000000000000000" pitchFamily="2" charset="2"/>
              <a:buChar char="Ø"/>
            </a:pPr>
            <a:r>
              <a:rPr lang="tr-TR" sz="1900" dirty="0"/>
              <a:t>Sütun adları Tablo içerisinde eşsiz olmalıdır.</a:t>
            </a:r>
          </a:p>
          <a:p>
            <a:pPr lvl="2">
              <a:buFont typeface="Wingdings" panose="05000000000000000000" pitchFamily="2" charset="2"/>
              <a:buChar char="Ø"/>
            </a:pPr>
            <a:r>
              <a:rPr lang="tr-TR" sz="1900" dirty="0"/>
              <a:t>Tablo isimlerine Altçizgi (_) dışında özel veya sayısal karakterler ile başlamayın.</a:t>
            </a:r>
          </a:p>
          <a:p>
            <a:pPr lvl="2">
              <a:buFont typeface="Wingdings" panose="05000000000000000000" pitchFamily="2" charset="2"/>
              <a:buChar char="Ø"/>
            </a:pPr>
            <a:r>
              <a:rPr lang="tr-TR" sz="1900" dirty="0"/>
              <a:t>Tablo isimlerinde boşluk karakteri kullanmayın.</a:t>
            </a:r>
          </a:p>
          <a:p>
            <a:pPr lvl="2">
              <a:buFont typeface="Wingdings" panose="05000000000000000000" pitchFamily="2" charset="2"/>
              <a:buChar char="Ø"/>
            </a:pPr>
            <a:r>
              <a:rPr lang="tr-TR" sz="1900" dirty="0"/>
              <a:t>Her nesne adı minimum 1, maksimum 128 karakter içermelidir.</a:t>
            </a:r>
          </a:p>
          <a:p>
            <a:pPr lvl="2">
              <a:buFont typeface="Wingdings" panose="05000000000000000000" pitchFamily="2" charset="2"/>
              <a:buChar char="Ø"/>
            </a:pPr>
            <a:r>
              <a:rPr lang="tr-TR" sz="1900" dirty="0"/>
              <a:t>Bir tablonun sahip olabileceği maksimum sütun sayısı 1024 sütundur.</a:t>
            </a:r>
          </a:p>
          <a:p>
            <a:pPr lvl="1">
              <a:buFont typeface="Wingdings" panose="05000000000000000000" pitchFamily="2" charset="2"/>
              <a:buChar char="Ø"/>
            </a:pPr>
            <a:endParaRPr lang="tr-TR" sz="1900" dirty="0"/>
          </a:p>
          <a:p>
            <a:pPr lvl="1">
              <a:buFont typeface="Wingdings" panose="05000000000000000000" pitchFamily="2" charset="2"/>
              <a:buChar char="Ø"/>
            </a:pPr>
            <a:r>
              <a:rPr lang="tr-TR" sz="1900" dirty="0"/>
              <a:t>DROP</a:t>
            </a:r>
            <a:r>
              <a:rPr lang="en-US" sz="1900" dirty="0"/>
              <a:t> </a:t>
            </a:r>
            <a:r>
              <a:rPr lang="tr-TR" sz="1900" dirty="0"/>
              <a:t>TABLE</a:t>
            </a:r>
            <a:r>
              <a:rPr lang="en-US" sz="1900" dirty="0"/>
              <a:t> </a:t>
            </a:r>
            <a:r>
              <a:rPr lang="tr-TR" sz="1900" dirty="0"/>
              <a:t>ifadesi mevcut tabloyu kaldırmaya yarar.</a:t>
            </a:r>
          </a:p>
          <a:p>
            <a:pPr marL="457200" lvl="1" indent="0">
              <a:buNone/>
            </a:pPr>
            <a:endParaRPr lang="tr-TR" sz="1900" dirty="0"/>
          </a:p>
          <a:p>
            <a:pPr lvl="2">
              <a:buFont typeface="Wingdings" panose="05000000000000000000" pitchFamily="2" charset="2"/>
              <a:buChar char="Ø"/>
            </a:pPr>
            <a:r>
              <a:rPr lang="tr-TR" sz="1900" dirty="0"/>
              <a:t>Bir önceki tablolarımızı kopyalayıp oluşan kopyaları veri tabanından silelim. </a:t>
            </a:r>
          </a:p>
          <a:p>
            <a:pPr lvl="1">
              <a:buFont typeface="Wingdings" panose="05000000000000000000" pitchFamily="2" charset="2"/>
              <a:buChar char="Ø"/>
            </a:pPr>
            <a:endParaRPr lang="tr-TR" sz="1900" dirty="0"/>
          </a:p>
        </p:txBody>
      </p:sp>
      <p:sp>
        <p:nvSpPr>
          <p:cNvPr id="6" name="Metin kutusu 5">
            <a:extLst>
              <a:ext uri="{FF2B5EF4-FFF2-40B4-BE49-F238E27FC236}">
                <a16:creationId xmlns:a16="http://schemas.microsoft.com/office/drawing/2014/main" id="{BF0FFF70-23A5-4967-A303-7A24A50CC669}"/>
              </a:ext>
            </a:extLst>
          </p:cNvPr>
          <p:cNvSpPr txBox="1"/>
          <p:nvPr/>
        </p:nvSpPr>
        <p:spPr>
          <a:xfrm>
            <a:off x="565509" y="1227747"/>
            <a:ext cx="6407568" cy="584775"/>
          </a:xfrm>
          <a:prstGeom prst="rect">
            <a:avLst/>
          </a:prstGeom>
          <a:noFill/>
        </p:spPr>
        <p:txBody>
          <a:bodyPr wrap="square">
            <a:spAutoFit/>
          </a:bodyPr>
          <a:lstStyle/>
          <a:p>
            <a:r>
              <a:rPr lang="tr-TR" sz="3200" b="1" u="sng" dirty="0"/>
              <a:t>Tablo Oluşturma </a:t>
            </a:r>
            <a:endParaRPr lang="tr-TR" sz="3200" dirty="0"/>
          </a:p>
        </p:txBody>
      </p:sp>
    </p:spTree>
    <p:extLst>
      <p:ext uri="{BB962C8B-B14F-4D97-AF65-F5344CB8AC3E}">
        <p14:creationId xmlns:p14="http://schemas.microsoft.com/office/powerpoint/2010/main" val="199500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0F81AFB9-767C-4F1A-B294-3B290796DEB5}"/>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a:solidFill>
                  <a:schemeClr val="tx1"/>
                </a:solidFill>
                <a:latin typeface="+mj-lt"/>
                <a:ea typeface="+mj-ea"/>
                <a:cs typeface="+mj-cs"/>
              </a:rPr>
              <a:t>ALTER</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328126" y="1802013"/>
            <a:ext cx="10515600" cy="4928616"/>
          </a:xfrm>
        </p:spPr>
        <p:txBody>
          <a:bodyPr vert="horz" lIns="91440" tIns="45720" rIns="91440" bIns="45720" rtlCol="0">
            <a:normAutofit/>
          </a:bodyPr>
          <a:lstStyle/>
          <a:p>
            <a:pPr marL="457200" lvl="1"/>
            <a:endParaRPr lang="en-US" sz="1200" dirty="0"/>
          </a:p>
          <a:p>
            <a:pPr lvl="1"/>
            <a:r>
              <a:rPr lang="en-US" sz="1200" dirty="0"/>
              <a:t>ALTER TABLE </a:t>
            </a:r>
            <a:r>
              <a:rPr lang="en-US" sz="1200" dirty="0" err="1"/>
              <a:t>ifadesi</a:t>
            </a:r>
            <a:r>
              <a:rPr lang="en-US" sz="1200" dirty="0"/>
              <a:t> </a:t>
            </a:r>
            <a:r>
              <a:rPr lang="en-US" sz="1200" dirty="0" err="1"/>
              <a:t>mevcut</a:t>
            </a:r>
            <a:r>
              <a:rPr lang="en-US" sz="1200" dirty="0"/>
              <a:t> </a:t>
            </a:r>
            <a:r>
              <a:rPr lang="en-US" sz="1200" dirty="0" err="1"/>
              <a:t>veri</a:t>
            </a:r>
            <a:r>
              <a:rPr lang="en-US" sz="1200" dirty="0"/>
              <a:t> </a:t>
            </a:r>
            <a:r>
              <a:rPr lang="en-US" sz="1200" dirty="0" err="1"/>
              <a:t>tabanında</a:t>
            </a:r>
            <a:r>
              <a:rPr lang="en-US" sz="1200" dirty="0"/>
              <a:t> </a:t>
            </a:r>
            <a:r>
              <a:rPr lang="en-US" sz="1200" dirty="0" err="1"/>
              <a:t>tablo</a:t>
            </a:r>
            <a:r>
              <a:rPr lang="en-US" sz="1200" dirty="0"/>
              <a:t> </a:t>
            </a:r>
            <a:r>
              <a:rPr lang="en-US" sz="1200" dirty="0" err="1"/>
              <a:t>sütunları</a:t>
            </a:r>
            <a:r>
              <a:rPr lang="en-US" sz="1200" dirty="0"/>
              <a:t> </a:t>
            </a:r>
            <a:r>
              <a:rPr lang="en-US" sz="1200" dirty="0" err="1"/>
              <a:t>üzerinde</a:t>
            </a:r>
            <a:r>
              <a:rPr lang="en-US" sz="1200" dirty="0"/>
              <a:t> </a:t>
            </a:r>
            <a:r>
              <a:rPr lang="en-US" sz="1200" dirty="0" err="1"/>
              <a:t>ekleme</a:t>
            </a:r>
            <a:r>
              <a:rPr lang="en-US" sz="1200" dirty="0"/>
              <a:t>, </a:t>
            </a:r>
            <a:r>
              <a:rPr lang="en-US" sz="1200" dirty="0" err="1"/>
              <a:t>silme</a:t>
            </a:r>
            <a:r>
              <a:rPr lang="en-US" sz="1200" dirty="0"/>
              <a:t> </a:t>
            </a:r>
            <a:r>
              <a:rPr lang="en-US" sz="1200" dirty="0" err="1"/>
              <a:t>ve</a:t>
            </a:r>
            <a:r>
              <a:rPr lang="en-US" sz="1200" dirty="0"/>
              <a:t> </a:t>
            </a:r>
            <a:r>
              <a:rPr lang="en-US" sz="1200" dirty="0" err="1"/>
              <a:t>değişiklik</a:t>
            </a:r>
            <a:r>
              <a:rPr lang="en-US" sz="1200" dirty="0"/>
              <a:t> </a:t>
            </a:r>
            <a:r>
              <a:rPr lang="en-US" sz="1200" dirty="0" err="1"/>
              <a:t>yapmada</a:t>
            </a:r>
            <a:r>
              <a:rPr lang="en-US" sz="1200" dirty="0"/>
              <a:t> </a:t>
            </a:r>
            <a:r>
              <a:rPr lang="en-US" sz="1200" dirty="0" err="1"/>
              <a:t>kullanılır</a:t>
            </a:r>
            <a:r>
              <a:rPr lang="en-US" sz="1200" dirty="0"/>
              <a:t>. </a:t>
            </a:r>
            <a:r>
              <a:rPr lang="en-US" sz="1200" dirty="0" err="1"/>
              <a:t>Aynı</a:t>
            </a:r>
            <a:r>
              <a:rPr lang="en-US" sz="1200" dirty="0"/>
              <a:t> </a:t>
            </a:r>
            <a:r>
              <a:rPr lang="en-US" sz="1200" dirty="0" err="1"/>
              <a:t>zamanda</a:t>
            </a:r>
            <a:r>
              <a:rPr lang="en-US" sz="1200" dirty="0"/>
              <a:t> </a:t>
            </a:r>
            <a:r>
              <a:rPr lang="en-US" sz="1200" dirty="0" err="1"/>
              <a:t>mevcut</a:t>
            </a:r>
            <a:r>
              <a:rPr lang="en-US" sz="1200" dirty="0"/>
              <a:t> </a:t>
            </a:r>
            <a:r>
              <a:rPr lang="en-US" sz="1200" dirty="0" err="1"/>
              <a:t>tablolar</a:t>
            </a:r>
            <a:r>
              <a:rPr lang="en-US" sz="1200" dirty="0"/>
              <a:t> </a:t>
            </a:r>
            <a:r>
              <a:rPr lang="en-US" sz="1200" dirty="0" err="1"/>
              <a:t>üzerinde</a:t>
            </a:r>
            <a:r>
              <a:rPr lang="en-US" sz="1200" dirty="0"/>
              <a:t> </a:t>
            </a:r>
            <a:r>
              <a:rPr lang="en-US" sz="1200" dirty="0" err="1"/>
              <a:t>çeşitli</a:t>
            </a:r>
            <a:r>
              <a:rPr lang="en-US" sz="1200" dirty="0"/>
              <a:t> </a:t>
            </a:r>
            <a:r>
              <a:rPr lang="en-US" sz="1200" dirty="0" err="1"/>
              <a:t>kısıtlamaları</a:t>
            </a:r>
            <a:r>
              <a:rPr lang="en-US" sz="1200" dirty="0"/>
              <a:t> </a:t>
            </a:r>
            <a:r>
              <a:rPr lang="en-US" sz="1200" dirty="0" err="1"/>
              <a:t>ekleme</a:t>
            </a:r>
            <a:r>
              <a:rPr lang="en-US" sz="1200" dirty="0"/>
              <a:t> </a:t>
            </a:r>
            <a:r>
              <a:rPr lang="en-US" sz="1200" dirty="0" err="1"/>
              <a:t>ve</a:t>
            </a:r>
            <a:r>
              <a:rPr lang="en-US" sz="1200" dirty="0"/>
              <a:t> </a:t>
            </a:r>
            <a:r>
              <a:rPr lang="en-US" sz="1200" dirty="0" err="1"/>
              <a:t>kaldırma</a:t>
            </a:r>
            <a:r>
              <a:rPr lang="en-US" sz="1200" dirty="0"/>
              <a:t> </a:t>
            </a:r>
            <a:r>
              <a:rPr lang="en-US" sz="1200" dirty="0" err="1"/>
              <a:t>işlemlerinde</a:t>
            </a:r>
            <a:r>
              <a:rPr lang="en-US" sz="1200" dirty="0"/>
              <a:t> de </a:t>
            </a:r>
            <a:r>
              <a:rPr lang="en-US" sz="1200" dirty="0" err="1"/>
              <a:t>kullanılır</a:t>
            </a:r>
            <a:r>
              <a:rPr lang="en-US" sz="1200" dirty="0"/>
              <a:t>.</a:t>
            </a:r>
          </a:p>
          <a:p>
            <a:pPr lvl="2"/>
            <a:r>
              <a:rPr lang="en-US" sz="1200" dirty="0"/>
              <a:t>Veri </a:t>
            </a:r>
            <a:r>
              <a:rPr lang="en-US" sz="1200" dirty="0" err="1"/>
              <a:t>tipinin</a:t>
            </a:r>
            <a:r>
              <a:rPr lang="en-US" sz="1200" dirty="0"/>
              <a:t> </a:t>
            </a:r>
            <a:r>
              <a:rPr lang="en-US" sz="1200" dirty="0" err="1"/>
              <a:t>boyutu</a:t>
            </a:r>
            <a:r>
              <a:rPr lang="en-US" sz="1200" dirty="0"/>
              <a:t> </a:t>
            </a:r>
            <a:r>
              <a:rPr lang="en-US" sz="1200" dirty="0" err="1"/>
              <a:t>ve</a:t>
            </a:r>
            <a:r>
              <a:rPr lang="en-US" sz="1200" dirty="0"/>
              <a:t> </a:t>
            </a:r>
            <a:r>
              <a:rPr lang="en-US" sz="1200" dirty="0" err="1"/>
              <a:t>türü</a:t>
            </a:r>
            <a:r>
              <a:rPr lang="en-US" sz="1200" dirty="0"/>
              <a:t> </a:t>
            </a:r>
            <a:r>
              <a:rPr lang="en-US" sz="1200" dirty="0" err="1"/>
              <a:t>değiştirilebilir</a:t>
            </a:r>
            <a:r>
              <a:rPr lang="en-US" sz="1200" dirty="0"/>
              <a:t>.</a:t>
            </a:r>
          </a:p>
          <a:p>
            <a:pPr lvl="2"/>
            <a:r>
              <a:rPr lang="en-US" sz="1200" dirty="0" err="1"/>
              <a:t>Mevcut</a:t>
            </a:r>
            <a:r>
              <a:rPr lang="en-US" sz="1200" dirty="0"/>
              <a:t> </a:t>
            </a:r>
            <a:r>
              <a:rPr lang="en-US" sz="1200" dirty="0" err="1"/>
              <a:t>tabloya</a:t>
            </a:r>
            <a:r>
              <a:rPr lang="en-US" sz="1200" dirty="0"/>
              <a:t> yeni </a:t>
            </a:r>
            <a:r>
              <a:rPr lang="en-US" sz="1200" dirty="0" err="1"/>
              <a:t>bir</a:t>
            </a:r>
            <a:r>
              <a:rPr lang="en-US" sz="1200" dirty="0"/>
              <a:t> </a:t>
            </a:r>
            <a:r>
              <a:rPr lang="en-US" sz="1200" dirty="0" err="1"/>
              <a:t>alan</a:t>
            </a:r>
            <a:r>
              <a:rPr lang="en-US" sz="1200" dirty="0"/>
              <a:t> </a:t>
            </a:r>
            <a:r>
              <a:rPr lang="en-US" sz="1200" dirty="0" err="1"/>
              <a:t>eklenebilir</a:t>
            </a:r>
            <a:r>
              <a:rPr lang="en-US" sz="1200" dirty="0"/>
              <a:t>.</a:t>
            </a:r>
          </a:p>
          <a:p>
            <a:pPr lvl="2"/>
            <a:r>
              <a:rPr lang="en-US" sz="1200" dirty="0"/>
              <a:t>Alan </a:t>
            </a:r>
            <a:r>
              <a:rPr lang="en-US" sz="1200" dirty="0" err="1"/>
              <a:t>adı</a:t>
            </a:r>
            <a:r>
              <a:rPr lang="en-US" sz="1200" dirty="0"/>
              <a:t> </a:t>
            </a:r>
            <a:r>
              <a:rPr lang="en-US" sz="1200" dirty="0" err="1"/>
              <a:t>değiştirilebilir</a:t>
            </a:r>
            <a:r>
              <a:rPr lang="en-US" sz="1200" dirty="0"/>
              <a:t>.</a:t>
            </a:r>
          </a:p>
          <a:p>
            <a:pPr lvl="2"/>
            <a:r>
              <a:rPr lang="en-US" sz="1200" dirty="0" err="1"/>
              <a:t>Tablodan</a:t>
            </a:r>
            <a:r>
              <a:rPr lang="en-US" sz="1200" dirty="0"/>
              <a:t> </a:t>
            </a:r>
            <a:r>
              <a:rPr lang="en-US" sz="1200" dirty="0" err="1"/>
              <a:t>sütun</a:t>
            </a:r>
            <a:r>
              <a:rPr lang="en-US" sz="1200" dirty="0"/>
              <a:t> </a:t>
            </a:r>
            <a:r>
              <a:rPr lang="en-US" sz="1200" dirty="0" err="1"/>
              <a:t>kaldırılabilir</a:t>
            </a:r>
            <a:r>
              <a:rPr lang="en-US" sz="1200" dirty="0"/>
              <a:t>…</a:t>
            </a:r>
          </a:p>
          <a:p>
            <a:pPr marL="914400" lvl="2"/>
            <a:endParaRPr lang="en-US" sz="1200" dirty="0"/>
          </a:p>
          <a:p>
            <a:pPr lvl="1"/>
            <a:endParaRPr lang="en-US" sz="1200" dirty="0"/>
          </a:p>
          <a:p>
            <a:pPr lvl="1"/>
            <a:r>
              <a:rPr lang="en-US" sz="1200" dirty="0" err="1"/>
              <a:t>Personel</a:t>
            </a:r>
            <a:r>
              <a:rPr lang="en-US" sz="1200" dirty="0"/>
              <a:t> </a:t>
            </a:r>
            <a:r>
              <a:rPr lang="en-US" sz="1200" dirty="0" err="1"/>
              <a:t>Tablosu</a:t>
            </a:r>
            <a:r>
              <a:rPr lang="en-US" sz="1200" dirty="0"/>
              <a:t> </a:t>
            </a:r>
            <a:r>
              <a:rPr lang="en-US" sz="1200" dirty="0" err="1"/>
              <a:t>Oluşturalım</a:t>
            </a:r>
            <a:r>
              <a:rPr lang="en-US" sz="1200" dirty="0"/>
              <a:t> (</a:t>
            </a:r>
            <a:r>
              <a:rPr lang="en-US" sz="1200" dirty="0" err="1"/>
              <a:t>ID,Ad,Soyad</a:t>
            </a:r>
            <a:r>
              <a:rPr lang="en-US" sz="1200" dirty="0"/>
              <a:t>,</a:t>
            </a:r>
            <a:r>
              <a:rPr lang="tr-TR" sz="1200" dirty="0" err="1"/>
              <a:t>Sehir</a:t>
            </a:r>
            <a:r>
              <a:rPr lang="tr-TR" sz="1200" dirty="0"/>
              <a:t>,</a:t>
            </a:r>
            <a:r>
              <a:rPr lang="en-US" sz="1200" dirty="0"/>
              <a:t>Maas)</a:t>
            </a:r>
          </a:p>
          <a:p>
            <a:pPr lvl="1"/>
            <a:endParaRPr lang="en-US" sz="1200" dirty="0"/>
          </a:p>
          <a:p>
            <a:pPr lvl="1"/>
            <a:r>
              <a:rPr lang="en-US" sz="1200" u="sng" dirty="0" err="1"/>
              <a:t>Sütun</a:t>
            </a:r>
            <a:r>
              <a:rPr lang="en-US" sz="1200" u="sng" dirty="0"/>
              <a:t> </a:t>
            </a:r>
            <a:r>
              <a:rPr lang="en-US" sz="1200" u="sng" dirty="0" err="1"/>
              <a:t>Ekleyelim</a:t>
            </a:r>
            <a:r>
              <a:rPr lang="en-US" sz="1200" u="sng" dirty="0"/>
              <a:t>: </a:t>
            </a:r>
            <a:r>
              <a:rPr lang="tr-TR" sz="1200" dirty="0"/>
              <a:t>			</a:t>
            </a:r>
            <a:r>
              <a:rPr lang="en-US" sz="1200" u="sng" dirty="0" err="1"/>
              <a:t>Sütun</a:t>
            </a:r>
            <a:r>
              <a:rPr lang="en-US" sz="1200" u="sng" dirty="0"/>
              <a:t> </a:t>
            </a:r>
            <a:r>
              <a:rPr lang="en-US" sz="1200" u="sng" dirty="0" err="1"/>
              <a:t>Silelim</a:t>
            </a:r>
            <a:r>
              <a:rPr lang="en-US" sz="1200" u="sng" dirty="0"/>
              <a:t>: </a:t>
            </a:r>
            <a:r>
              <a:rPr lang="tr-TR" sz="1200" u="sng" dirty="0"/>
              <a:t>	</a:t>
            </a:r>
            <a:r>
              <a:rPr lang="tr-TR" sz="1200" dirty="0"/>
              <a:t>			</a:t>
            </a:r>
            <a:r>
              <a:rPr lang="en-US" sz="1200" u="sng" dirty="0" err="1"/>
              <a:t>Sütun</a:t>
            </a:r>
            <a:r>
              <a:rPr lang="en-US" sz="1200" u="sng" dirty="0"/>
              <a:t> </a:t>
            </a:r>
            <a:r>
              <a:rPr lang="en-US" sz="1200" u="sng" dirty="0" err="1"/>
              <a:t>Değiştirelim</a:t>
            </a:r>
            <a:r>
              <a:rPr lang="en-US" sz="1200" u="sng" dirty="0"/>
              <a:t>: </a:t>
            </a:r>
          </a:p>
          <a:p>
            <a:pPr lvl="1"/>
            <a:endParaRPr lang="en-US" sz="1200" dirty="0"/>
          </a:p>
          <a:p>
            <a:pPr lvl="1"/>
            <a:r>
              <a:rPr lang="en-US" sz="1200" dirty="0"/>
              <a:t>ALTER TABLE </a:t>
            </a:r>
            <a:r>
              <a:rPr lang="en-US" sz="1200" i="1" dirty="0" err="1"/>
              <a:t>table_name</a:t>
            </a:r>
            <a:r>
              <a:rPr lang="tr-TR" sz="1200" i="1" dirty="0"/>
              <a:t>		</a:t>
            </a:r>
            <a:r>
              <a:rPr lang="en-US" sz="1200" dirty="0"/>
              <a:t> ALTER TABLE </a:t>
            </a:r>
            <a:r>
              <a:rPr lang="en-US" sz="1200" i="1" dirty="0" err="1"/>
              <a:t>table_name</a:t>
            </a:r>
            <a:r>
              <a:rPr lang="tr-TR" sz="1200" i="1" dirty="0"/>
              <a:t>			</a:t>
            </a:r>
            <a:r>
              <a:rPr lang="en-US" sz="1200" dirty="0"/>
              <a:t> ALTER TABLE </a:t>
            </a:r>
            <a:r>
              <a:rPr lang="en-US" sz="1200" i="1" dirty="0" err="1"/>
              <a:t>table_name</a:t>
            </a:r>
            <a:br>
              <a:rPr lang="en-US" sz="1200" dirty="0"/>
            </a:br>
            <a:r>
              <a:rPr lang="en-US" sz="1200" dirty="0"/>
              <a:t>ADD </a:t>
            </a:r>
            <a:r>
              <a:rPr lang="en-US" sz="1200" i="1" dirty="0" err="1"/>
              <a:t>column_name</a:t>
            </a:r>
            <a:r>
              <a:rPr lang="en-US" sz="1200" i="1" dirty="0"/>
              <a:t> datatype</a:t>
            </a:r>
            <a:r>
              <a:rPr lang="en-US" sz="1200" dirty="0"/>
              <a:t>;</a:t>
            </a:r>
            <a:r>
              <a:rPr lang="tr-TR" sz="1200" dirty="0"/>
              <a:t>		</a:t>
            </a:r>
            <a:r>
              <a:rPr lang="en-US" sz="1200" dirty="0"/>
              <a:t>DROP COLUMN </a:t>
            </a:r>
            <a:r>
              <a:rPr lang="en-US" sz="1200" i="1" dirty="0" err="1"/>
              <a:t>column_name</a:t>
            </a:r>
            <a:r>
              <a:rPr lang="en-US" sz="1200" dirty="0"/>
              <a:t>;</a:t>
            </a:r>
            <a:r>
              <a:rPr lang="tr-TR" sz="1200" dirty="0"/>
              <a:t>		</a:t>
            </a:r>
            <a:r>
              <a:rPr lang="en-US" sz="1200" dirty="0"/>
              <a:t>ALTER COLUMN </a:t>
            </a:r>
            <a:r>
              <a:rPr lang="en-US" sz="1200" i="1" dirty="0" err="1"/>
              <a:t>column_name</a:t>
            </a:r>
            <a:r>
              <a:rPr lang="en-US" sz="1200" i="1" dirty="0"/>
              <a:t> datatype</a:t>
            </a:r>
            <a:r>
              <a:rPr lang="en-US" sz="1200" dirty="0"/>
              <a:t>;</a:t>
            </a:r>
          </a:p>
          <a:p>
            <a:pPr lvl="1"/>
            <a:endParaRPr lang="en-US" sz="1200" dirty="0"/>
          </a:p>
          <a:p>
            <a:pPr lvl="1"/>
            <a:endParaRPr lang="en-US" sz="1200" dirty="0"/>
          </a:p>
          <a:p>
            <a:pPr marL="457200" lvl="1" indent="0">
              <a:buNone/>
            </a:pPr>
            <a:r>
              <a:rPr lang="tr-TR" sz="1200" dirty="0" err="1"/>
              <a:t>Örn</a:t>
            </a:r>
            <a:r>
              <a:rPr lang="tr-TR" sz="1200" dirty="0"/>
              <a:t>:</a:t>
            </a:r>
          </a:p>
          <a:p>
            <a:pPr lvl="1"/>
            <a:r>
              <a:rPr lang="tr-TR" sz="1200" dirty="0"/>
              <a:t>Personel</a:t>
            </a:r>
            <a:r>
              <a:rPr lang="en-US" sz="1200" dirty="0"/>
              <a:t> </a:t>
            </a:r>
            <a:r>
              <a:rPr lang="en-US" sz="1200" dirty="0" err="1"/>
              <a:t>tablosuna</a:t>
            </a:r>
            <a:r>
              <a:rPr lang="en-US" sz="1200" dirty="0"/>
              <a:t> </a:t>
            </a:r>
            <a:r>
              <a:rPr lang="en-US" sz="1200" dirty="0" err="1"/>
              <a:t>Doğum</a:t>
            </a:r>
            <a:r>
              <a:rPr lang="en-US" sz="1200" dirty="0"/>
              <a:t>  </a:t>
            </a:r>
            <a:r>
              <a:rPr lang="en-US" sz="1200" dirty="0" err="1"/>
              <a:t>Tarihi</a:t>
            </a:r>
            <a:r>
              <a:rPr lang="en-US" sz="1200" dirty="0"/>
              <a:t> </a:t>
            </a:r>
            <a:r>
              <a:rPr lang="en-US" sz="1200" dirty="0" err="1"/>
              <a:t>alanı</a:t>
            </a:r>
            <a:r>
              <a:rPr lang="en-US" sz="1200" dirty="0"/>
              <a:t> </a:t>
            </a:r>
            <a:r>
              <a:rPr lang="en-US" sz="1200" dirty="0" err="1"/>
              <a:t>ekleyelim</a:t>
            </a:r>
            <a:r>
              <a:rPr lang="en-US" sz="1200" dirty="0"/>
              <a:t>.(date)</a:t>
            </a:r>
          </a:p>
          <a:p>
            <a:pPr lvl="1"/>
            <a:r>
              <a:rPr lang="tr-TR" sz="1200" dirty="0" err="1"/>
              <a:t>Sehir</a:t>
            </a:r>
            <a:r>
              <a:rPr lang="en-US" sz="1200" dirty="0"/>
              <a:t> </a:t>
            </a:r>
            <a:r>
              <a:rPr lang="en-US" sz="1200" dirty="0" err="1"/>
              <a:t>alanını</a:t>
            </a:r>
            <a:r>
              <a:rPr lang="en-US" sz="1200" dirty="0"/>
              <a:t> int </a:t>
            </a:r>
            <a:r>
              <a:rPr lang="en-US" sz="1200" dirty="0" err="1"/>
              <a:t>olacak</a:t>
            </a:r>
            <a:r>
              <a:rPr lang="en-US" sz="1200" dirty="0"/>
              <a:t> </a:t>
            </a:r>
            <a:r>
              <a:rPr lang="en-US" sz="1200" dirty="0" err="1"/>
              <a:t>şekilde</a:t>
            </a:r>
            <a:r>
              <a:rPr lang="en-US" sz="1200" dirty="0"/>
              <a:t> </a:t>
            </a:r>
            <a:r>
              <a:rPr lang="en-US" sz="1200" dirty="0" err="1"/>
              <a:t>güncelleyelim</a:t>
            </a:r>
            <a:r>
              <a:rPr lang="en-US" sz="1200" dirty="0"/>
              <a:t>.</a:t>
            </a:r>
          </a:p>
          <a:p>
            <a:pPr lvl="1"/>
            <a:r>
              <a:rPr lang="tr-TR" sz="1200" dirty="0" err="1"/>
              <a:t>Maas</a:t>
            </a:r>
            <a:r>
              <a:rPr lang="tr-TR" sz="1200" dirty="0"/>
              <a:t> </a:t>
            </a:r>
            <a:r>
              <a:rPr lang="en-US" sz="1200" dirty="0" err="1"/>
              <a:t>alanını</a:t>
            </a:r>
            <a:r>
              <a:rPr lang="en-US" sz="1200" dirty="0"/>
              <a:t> </a:t>
            </a:r>
            <a:r>
              <a:rPr lang="en-US" sz="1200" dirty="0" err="1"/>
              <a:t>silelim</a:t>
            </a:r>
            <a:r>
              <a:rPr lang="en-US" sz="1200" dirty="0"/>
              <a:t>.</a:t>
            </a:r>
          </a:p>
        </p:txBody>
      </p:sp>
    </p:spTree>
    <p:extLst>
      <p:ext uri="{BB962C8B-B14F-4D97-AF65-F5344CB8AC3E}">
        <p14:creationId xmlns:p14="http://schemas.microsoft.com/office/powerpoint/2010/main" val="852136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etin kutusu 6">
            <a:extLst>
              <a:ext uri="{FF2B5EF4-FFF2-40B4-BE49-F238E27FC236}">
                <a16:creationId xmlns:a16="http://schemas.microsoft.com/office/drawing/2014/main" id="{44039079-7F96-4F17-AE48-F317E7AADCF8}"/>
              </a:ext>
            </a:extLst>
          </p:cNvPr>
          <p:cNvSpPr txBox="1"/>
          <p:nvPr/>
        </p:nvSpPr>
        <p:spPr>
          <a:xfrm>
            <a:off x="0" y="640823"/>
            <a:ext cx="4053659" cy="5583148"/>
          </a:xfrm>
          <a:prstGeom prst="rect">
            <a:avLst/>
          </a:prstGeom>
        </p:spPr>
        <p:txBody>
          <a:bodyPr vert="horz" lIns="91440" tIns="45720" rIns="91440" bIns="45720" rtlCol="0" anchor="ctr">
            <a:normAutofit/>
          </a:bodyPr>
          <a:lstStyle>
            <a:defPPr>
              <a:defRPr lang="tr-TR"/>
            </a:defPPr>
            <a:lvl1pPr>
              <a:lnSpc>
                <a:spcPct val="90000"/>
              </a:lnSpc>
              <a:spcBef>
                <a:spcPct val="0"/>
              </a:spcBef>
              <a:spcAft>
                <a:spcPts val="600"/>
              </a:spcAft>
              <a:defRPr sz="5400">
                <a:latin typeface="+mj-lt"/>
                <a:ea typeface="+mj-ea"/>
                <a:cs typeface="+mj-cs"/>
              </a:defRPr>
            </a:lvl1pPr>
          </a:lstStyle>
          <a:p>
            <a:pPr lvl="1">
              <a:lnSpc>
                <a:spcPct val="90000"/>
              </a:lnSpc>
              <a:spcBef>
                <a:spcPct val="0"/>
              </a:spcBef>
              <a:spcAft>
                <a:spcPts val="600"/>
              </a:spcAft>
            </a:pPr>
            <a:r>
              <a:rPr lang="en-US" sz="3000" kern="1200" dirty="0">
                <a:solidFill>
                  <a:schemeClr val="tx1"/>
                </a:solidFill>
                <a:latin typeface="+mj-lt"/>
                <a:ea typeface="+mj-ea"/>
                <a:cs typeface="+mj-cs"/>
              </a:rPr>
              <a:t>TRUNCATE</a:t>
            </a:r>
          </a:p>
          <a:p>
            <a:pPr lvl="1">
              <a:lnSpc>
                <a:spcPct val="90000"/>
              </a:lnSpc>
              <a:spcBef>
                <a:spcPct val="0"/>
              </a:spcBef>
              <a:spcAft>
                <a:spcPts val="600"/>
              </a:spcAft>
            </a:pPr>
            <a:endParaRPr lang="en-US" sz="3000" kern="1200" dirty="0">
              <a:solidFill>
                <a:schemeClr val="tx1"/>
              </a:solidFill>
              <a:latin typeface="+mj-lt"/>
              <a:ea typeface="+mj-ea"/>
              <a:cs typeface="+mj-cs"/>
            </a:endParaRPr>
          </a:p>
          <a:p>
            <a:pPr lvl="2">
              <a:lnSpc>
                <a:spcPct val="90000"/>
              </a:lnSpc>
              <a:spcBef>
                <a:spcPct val="0"/>
              </a:spcBef>
              <a:spcAft>
                <a:spcPts val="600"/>
              </a:spcAft>
            </a:pPr>
            <a:r>
              <a:rPr lang="en-US" sz="3000" kern="1200" dirty="0">
                <a:solidFill>
                  <a:schemeClr val="tx1"/>
                </a:solidFill>
                <a:latin typeface="+mj-lt"/>
                <a:ea typeface="+mj-ea"/>
                <a:cs typeface="+mj-cs"/>
              </a:rPr>
              <a:t>Var </a:t>
            </a:r>
            <a:r>
              <a:rPr lang="en-US" sz="3000" kern="1200" dirty="0" err="1">
                <a:solidFill>
                  <a:schemeClr val="tx1"/>
                </a:solidFill>
                <a:latin typeface="+mj-lt"/>
                <a:ea typeface="+mj-ea"/>
                <a:cs typeface="+mj-cs"/>
              </a:rPr>
              <a:t>olan</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bir</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tablodan</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mevcut</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kayıtları</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kalıcı</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olarak</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silmek</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için</a:t>
            </a:r>
            <a:r>
              <a:rPr lang="en-US" sz="3000" kern="1200" dirty="0">
                <a:solidFill>
                  <a:schemeClr val="tx1"/>
                </a:solidFill>
                <a:latin typeface="+mj-lt"/>
                <a:ea typeface="+mj-ea"/>
                <a:cs typeface="+mj-cs"/>
              </a:rPr>
              <a:t> </a:t>
            </a:r>
            <a:r>
              <a:rPr lang="en-US" sz="3000" kern="1200" dirty="0" err="1">
                <a:solidFill>
                  <a:schemeClr val="tx1"/>
                </a:solidFill>
                <a:latin typeface="+mj-lt"/>
                <a:ea typeface="+mj-ea"/>
                <a:cs typeface="+mj-cs"/>
              </a:rPr>
              <a:t>kullanılabilir</a:t>
            </a:r>
            <a:r>
              <a:rPr lang="en-US" sz="3000" kern="1200" dirty="0">
                <a:solidFill>
                  <a:schemeClr val="tx1"/>
                </a:solidFill>
                <a:latin typeface="+mj-lt"/>
                <a:ea typeface="+mj-ea"/>
                <a:cs typeface="+mj-cs"/>
              </a:rPr>
              <a:t>.</a:t>
            </a:r>
            <a:endParaRPr lang="tr-TR" sz="3000" kern="1200" dirty="0">
              <a:solidFill>
                <a:schemeClr val="tx1"/>
              </a:solidFill>
              <a:latin typeface="+mj-lt"/>
              <a:ea typeface="+mj-ea"/>
              <a:cs typeface="+mj-cs"/>
            </a:endParaRPr>
          </a:p>
          <a:p>
            <a:pPr lvl="2">
              <a:lnSpc>
                <a:spcPct val="90000"/>
              </a:lnSpc>
              <a:spcBef>
                <a:spcPct val="0"/>
              </a:spcBef>
              <a:spcAft>
                <a:spcPts val="600"/>
              </a:spcAft>
            </a:pPr>
            <a:endParaRPr lang="en-US" sz="3000" kern="1200" dirty="0">
              <a:solidFill>
                <a:schemeClr val="tx1"/>
              </a:solidFill>
              <a:latin typeface="+mj-lt"/>
              <a:ea typeface="+mj-ea"/>
              <a:cs typeface="+mj-cs"/>
            </a:endParaRPr>
          </a:p>
          <a:p>
            <a:pPr lvl="2">
              <a:lnSpc>
                <a:spcPct val="90000"/>
              </a:lnSpc>
              <a:spcBef>
                <a:spcPct val="0"/>
              </a:spcBef>
              <a:spcAft>
                <a:spcPts val="600"/>
              </a:spcAft>
            </a:pPr>
            <a:r>
              <a:rPr lang="en-US" sz="3000" kern="1200" dirty="0">
                <a:solidFill>
                  <a:schemeClr val="tx1"/>
                </a:solidFill>
                <a:latin typeface="+mj-lt"/>
                <a:ea typeface="+mj-ea"/>
                <a:cs typeface="+mj-cs"/>
              </a:rPr>
              <a:t>TRUNCATE TABLE ‘Table Name’</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84E67428-57AB-4D8E-985F-D02BB9BDD5E7}"/>
              </a:ext>
            </a:extLst>
          </p:cNvPr>
          <p:cNvGraphicFramePr>
            <a:graphicFrameLocks noGrp="1"/>
          </p:cNvGraphicFramePr>
          <p:nvPr>
            <p:ph idx="1"/>
            <p:extLst>
              <p:ext uri="{D42A27DB-BD31-4B8C-83A1-F6EECF244321}">
                <p14:modId xmlns:p14="http://schemas.microsoft.com/office/powerpoint/2010/main" val="137392303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355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BB9581-2E1D-405D-AC21-AD669748D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rgbClr val="FFFFFF"/>
          </a:solidFill>
          <a:ln w="6350" cap="sq" cmpd="sng" algn="ctr">
            <a:solidFill>
              <a:schemeClr val="tx1">
                <a:lumMod val="75000"/>
                <a:lumOff val="25000"/>
              </a:schemeClr>
            </a:solidFill>
            <a:prstDash val="solid"/>
            <a:miter lim="800000"/>
          </a:ln>
          <a:effectLst/>
        </p:spPr>
      </p:sp>
      <p:sp>
        <p:nvSpPr>
          <p:cNvPr id="4" name="Dikdörtgen 3"/>
          <p:cNvSpPr/>
          <p:nvPr/>
        </p:nvSpPr>
        <p:spPr>
          <a:xfrm>
            <a:off x="952500" y="2743200"/>
            <a:ext cx="6248400" cy="3098800"/>
          </a:xfrm>
          <a:prstGeom prst="rect">
            <a:avLst/>
          </a:prstGeom>
        </p:spPr>
        <p:txBody>
          <a:bodyPr wrap="square" anchor="t">
            <a:normAutofit/>
          </a:bodyPr>
          <a:lstStyle/>
          <a:p>
            <a:pPr>
              <a:lnSpc>
                <a:spcPct val="90000"/>
              </a:lnSpc>
              <a:spcAft>
                <a:spcPts val="600"/>
              </a:spcAft>
            </a:pPr>
            <a:r>
              <a:rPr lang="en-US" sz="1300" b="1" i="0">
                <a:solidFill>
                  <a:srgbClr val="000000"/>
                </a:solidFill>
                <a:effectLst/>
                <a:latin typeface="Verdana" panose="020B0604030504040204" pitchFamily="34" charset="0"/>
                <a:hlinkClick r:id="rId2"/>
              </a:rPr>
              <a:t>NOT NULL</a:t>
            </a:r>
            <a:r>
              <a:rPr lang="en-US" sz="1300" b="0" i="0">
                <a:solidFill>
                  <a:srgbClr val="000000"/>
                </a:solidFill>
                <a:effectLst/>
                <a:latin typeface="Verdana" panose="020B0604030504040204" pitchFamily="34" charset="0"/>
              </a:rPr>
              <a:t> - </a:t>
            </a:r>
            <a:r>
              <a:rPr lang="tr-TR" sz="1300" b="0" i="0">
                <a:solidFill>
                  <a:srgbClr val="000000"/>
                </a:solidFill>
                <a:effectLst/>
                <a:latin typeface="Verdana" panose="020B0604030504040204" pitchFamily="34" charset="0"/>
              </a:rPr>
              <a:t>Sütunun NULL değer olmamasını sağlar.</a:t>
            </a:r>
          </a:p>
          <a:p>
            <a:pPr>
              <a:lnSpc>
                <a:spcPct val="90000"/>
              </a:lnSpc>
              <a:spcAft>
                <a:spcPts val="600"/>
              </a:spcAft>
            </a:pPr>
            <a:r>
              <a:rPr lang="en-US" sz="1300" b="1" i="0">
                <a:solidFill>
                  <a:srgbClr val="000000"/>
                </a:solidFill>
                <a:effectLst/>
                <a:latin typeface="Verdana" panose="020B0604030504040204" pitchFamily="34" charset="0"/>
                <a:hlinkClick r:id="rId3"/>
              </a:rPr>
              <a:t>UNIQUE</a:t>
            </a:r>
            <a:r>
              <a:rPr lang="en-US" sz="1300" b="0" i="0">
                <a:solidFill>
                  <a:srgbClr val="000000"/>
                </a:solidFill>
                <a:effectLst/>
                <a:latin typeface="Verdana" panose="020B0604030504040204" pitchFamily="34" charset="0"/>
              </a:rPr>
              <a:t> - </a:t>
            </a:r>
            <a:r>
              <a:rPr lang="tr-TR" sz="1300" b="0" i="0">
                <a:solidFill>
                  <a:srgbClr val="000000"/>
                </a:solidFill>
                <a:effectLst/>
                <a:latin typeface="Verdana" panose="020B0604030504040204" pitchFamily="34" charset="0"/>
              </a:rPr>
              <a:t>Sütundaki tüm değerlerin farklı olmasını gerektirir</a:t>
            </a:r>
            <a:endParaRPr lang="en-US" sz="1300" b="0" i="0">
              <a:solidFill>
                <a:srgbClr val="000000"/>
              </a:solidFill>
              <a:effectLst/>
              <a:latin typeface="Verdana" panose="020B0604030504040204" pitchFamily="34" charset="0"/>
            </a:endParaRPr>
          </a:p>
          <a:p>
            <a:pPr>
              <a:lnSpc>
                <a:spcPct val="90000"/>
              </a:lnSpc>
              <a:spcAft>
                <a:spcPts val="600"/>
              </a:spcAft>
            </a:pPr>
            <a:r>
              <a:rPr lang="en-US" sz="1300" b="1" i="0">
                <a:solidFill>
                  <a:srgbClr val="000000"/>
                </a:solidFill>
                <a:effectLst/>
                <a:latin typeface="Verdana" panose="020B0604030504040204" pitchFamily="34" charset="0"/>
                <a:hlinkClick r:id="rId4"/>
              </a:rPr>
              <a:t>PRIMARY KEY</a:t>
            </a:r>
            <a:r>
              <a:rPr lang="en-US" sz="1300" b="0" i="0">
                <a:solidFill>
                  <a:srgbClr val="000000"/>
                </a:solidFill>
                <a:effectLst/>
                <a:latin typeface="Verdana" panose="020B0604030504040204" pitchFamily="34" charset="0"/>
              </a:rPr>
              <a:t> - </a:t>
            </a:r>
            <a:r>
              <a:rPr lang="tr-TR" sz="1300" b="0" i="0">
                <a:solidFill>
                  <a:srgbClr val="000000"/>
                </a:solidFill>
                <a:effectLst/>
                <a:latin typeface="Verdana" panose="020B0604030504040204" pitchFamily="34" charset="0"/>
              </a:rPr>
              <a:t>NOT NULL ve UNIQUE kısıtlarının bir kombinasyonudur. Tablodaki her bir satır eşsiz olarak belirtir. </a:t>
            </a:r>
            <a:endParaRPr lang="en-US" sz="1300" b="0" i="0">
              <a:solidFill>
                <a:srgbClr val="000000"/>
              </a:solidFill>
              <a:effectLst/>
              <a:latin typeface="Verdana" panose="020B0604030504040204" pitchFamily="34" charset="0"/>
            </a:endParaRPr>
          </a:p>
          <a:p>
            <a:pPr>
              <a:lnSpc>
                <a:spcPct val="90000"/>
              </a:lnSpc>
              <a:spcAft>
                <a:spcPts val="600"/>
              </a:spcAft>
            </a:pPr>
            <a:r>
              <a:rPr lang="en-US" sz="1300" b="1" i="0">
                <a:solidFill>
                  <a:srgbClr val="000000"/>
                </a:solidFill>
                <a:effectLst/>
                <a:latin typeface="Verdana" panose="020B0604030504040204" pitchFamily="34" charset="0"/>
                <a:hlinkClick r:id="rId5"/>
              </a:rPr>
              <a:t>FOREIGN KEY</a:t>
            </a:r>
            <a:r>
              <a:rPr lang="en-US" sz="1300" b="0" i="0">
                <a:solidFill>
                  <a:srgbClr val="000000"/>
                </a:solidFill>
                <a:effectLst/>
                <a:latin typeface="Verdana" panose="020B0604030504040204" pitchFamily="34" charset="0"/>
              </a:rPr>
              <a:t> - </a:t>
            </a:r>
            <a:r>
              <a:rPr lang="tr-TR" sz="1300" b="0" i="0">
                <a:solidFill>
                  <a:srgbClr val="000000"/>
                </a:solidFill>
                <a:effectLst/>
                <a:latin typeface="Verdana" panose="020B0604030504040204" pitchFamily="34" charset="0"/>
              </a:rPr>
              <a:t>Diğer bir tabloda bulunan bir kayıt/satırı </a:t>
            </a:r>
            <a:r>
              <a:rPr lang="tr-TR" sz="1300">
                <a:solidFill>
                  <a:srgbClr val="000000"/>
                </a:solidFill>
                <a:latin typeface="Verdana" panose="020B0604030504040204" pitchFamily="34" charset="0"/>
              </a:rPr>
              <a:t>benzersiz bir şekilde </a:t>
            </a:r>
            <a:r>
              <a:rPr lang="tr-TR" sz="1300" b="0" i="0">
                <a:solidFill>
                  <a:srgbClr val="000000"/>
                </a:solidFill>
                <a:effectLst/>
                <a:latin typeface="Verdana" panose="020B0604030504040204" pitchFamily="34" charset="0"/>
              </a:rPr>
              <a:t>gösterir. </a:t>
            </a:r>
          </a:p>
          <a:p>
            <a:pPr>
              <a:lnSpc>
                <a:spcPct val="90000"/>
              </a:lnSpc>
              <a:spcAft>
                <a:spcPts val="600"/>
              </a:spcAft>
            </a:pPr>
            <a:r>
              <a:rPr lang="en-US" sz="1300" b="1" i="0">
                <a:solidFill>
                  <a:srgbClr val="000000"/>
                </a:solidFill>
                <a:effectLst/>
                <a:latin typeface="Verdana" panose="020B0604030504040204" pitchFamily="34" charset="0"/>
                <a:hlinkClick r:id="rId6"/>
              </a:rPr>
              <a:t>CHECK</a:t>
            </a:r>
            <a:r>
              <a:rPr lang="en-US" sz="1300" b="0" i="0">
                <a:solidFill>
                  <a:srgbClr val="000000"/>
                </a:solidFill>
                <a:effectLst/>
                <a:latin typeface="Verdana" panose="020B0604030504040204" pitchFamily="34" charset="0"/>
              </a:rPr>
              <a:t> - </a:t>
            </a:r>
            <a:r>
              <a:rPr lang="tr-TR" sz="1300" b="0" i="0">
                <a:solidFill>
                  <a:srgbClr val="000000"/>
                </a:solidFill>
                <a:effectLst/>
                <a:latin typeface="Verdana" panose="020B0604030504040204" pitchFamily="34" charset="0"/>
              </a:rPr>
              <a:t>bir sütundaki tüm değerlerin belirli bir koşulu sağlaması gerektiğini gösterir. </a:t>
            </a:r>
          </a:p>
          <a:p>
            <a:pPr>
              <a:lnSpc>
                <a:spcPct val="90000"/>
              </a:lnSpc>
              <a:spcAft>
                <a:spcPts val="600"/>
              </a:spcAft>
            </a:pPr>
            <a:r>
              <a:rPr lang="en-US" sz="1300" b="1" i="0">
                <a:solidFill>
                  <a:srgbClr val="000000"/>
                </a:solidFill>
                <a:effectLst/>
                <a:latin typeface="Verdana" panose="020B0604030504040204" pitchFamily="34" charset="0"/>
                <a:hlinkClick r:id="rId7"/>
              </a:rPr>
              <a:t>DEFAULT</a:t>
            </a:r>
            <a:r>
              <a:rPr lang="en-US" sz="1300" b="0" i="0">
                <a:solidFill>
                  <a:srgbClr val="000000"/>
                </a:solidFill>
                <a:effectLst/>
                <a:latin typeface="Verdana" panose="020B0604030504040204" pitchFamily="34" charset="0"/>
              </a:rPr>
              <a:t> - </a:t>
            </a:r>
            <a:r>
              <a:rPr lang="tr-TR" sz="1300" b="0" i="0">
                <a:solidFill>
                  <a:srgbClr val="000000"/>
                </a:solidFill>
                <a:effectLst/>
                <a:latin typeface="Verdana" panose="020B0604030504040204" pitchFamily="34" charset="0"/>
              </a:rPr>
              <a:t>Bir değer belirtilmediği durumlarda sütun için varsayılan bir değer ayarlar. </a:t>
            </a:r>
            <a:endParaRPr lang="en-US" sz="1300" b="0" i="0">
              <a:solidFill>
                <a:srgbClr val="000000"/>
              </a:solidFill>
              <a:effectLst/>
              <a:latin typeface="Verdana" panose="020B0604030504040204" pitchFamily="34" charset="0"/>
            </a:endParaRPr>
          </a:p>
          <a:p>
            <a:pPr>
              <a:lnSpc>
                <a:spcPct val="90000"/>
              </a:lnSpc>
              <a:spcAft>
                <a:spcPts val="600"/>
              </a:spcAft>
            </a:pPr>
            <a:r>
              <a:rPr lang="en-US" sz="1300" b="1" i="0">
                <a:solidFill>
                  <a:srgbClr val="000000"/>
                </a:solidFill>
                <a:effectLst/>
                <a:latin typeface="Verdana" panose="020B0604030504040204" pitchFamily="34" charset="0"/>
                <a:hlinkClick r:id="rId8"/>
              </a:rPr>
              <a:t>INDEX</a:t>
            </a:r>
            <a:r>
              <a:rPr lang="en-US" sz="1300" b="0" i="0">
                <a:solidFill>
                  <a:srgbClr val="000000"/>
                </a:solidFill>
                <a:effectLst/>
                <a:latin typeface="Verdana" panose="020B0604030504040204" pitchFamily="34" charset="0"/>
              </a:rPr>
              <a:t> - </a:t>
            </a:r>
            <a:r>
              <a:rPr lang="tr-TR" sz="1300">
                <a:solidFill>
                  <a:srgbClr val="000000"/>
                </a:solidFill>
                <a:latin typeface="Verdana" panose="020B0604030504040204" pitchFamily="34" charset="0"/>
              </a:rPr>
              <a:t>V</a:t>
            </a:r>
            <a:r>
              <a:rPr lang="tr-TR" sz="1300" b="0" i="0">
                <a:solidFill>
                  <a:srgbClr val="000000"/>
                </a:solidFill>
                <a:effectLst/>
                <a:latin typeface="Verdana" panose="020B0604030504040204" pitchFamily="34" charset="0"/>
              </a:rPr>
              <a:t>eri tabanında çok hızlı olarak veri oluşturma ve </a:t>
            </a:r>
            <a:r>
              <a:rPr lang="tr-TR" sz="1300">
                <a:solidFill>
                  <a:srgbClr val="000000"/>
                </a:solidFill>
                <a:latin typeface="Verdana" panose="020B0604030504040204" pitchFamily="34" charset="0"/>
              </a:rPr>
              <a:t>veri çağırmada kullanılır</a:t>
            </a:r>
            <a:br>
              <a:rPr lang="en-US" sz="1300"/>
            </a:br>
            <a:endParaRPr lang="tr-TR" sz="1300"/>
          </a:p>
        </p:txBody>
      </p:sp>
      <p:sp>
        <p:nvSpPr>
          <p:cNvPr id="2" name="Unvan 1"/>
          <p:cNvSpPr>
            <a:spLocks noGrp="1"/>
          </p:cNvSpPr>
          <p:nvPr>
            <p:ph type="title"/>
          </p:nvPr>
        </p:nvSpPr>
        <p:spPr>
          <a:xfrm>
            <a:off x="8019286" y="740056"/>
            <a:ext cx="3447450" cy="5129785"/>
          </a:xfrm>
        </p:spPr>
        <p:txBody>
          <a:bodyPr vert="horz" lIns="91440" tIns="45720" rIns="91440" bIns="45720" rtlCol="0" anchor="ctr">
            <a:normAutofit/>
          </a:bodyPr>
          <a:lstStyle/>
          <a:p>
            <a:r>
              <a:rPr lang="en-US" sz="4800" kern="1200">
                <a:solidFill>
                  <a:schemeClr val="tx1"/>
                </a:solidFill>
                <a:latin typeface="+mj-lt"/>
                <a:ea typeface="+mj-ea"/>
                <a:cs typeface="+mj-cs"/>
              </a:rPr>
              <a:t>SQL Kısıtlar	</a:t>
            </a:r>
          </a:p>
        </p:txBody>
      </p:sp>
      <p:sp>
        <p:nvSpPr>
          <p:cNvPr id="3" name="İçerik Yer Tutucusu 2"/>
          <p:cNvSpPr>
            <a:spLocks noGrp="1"/>
          </p:cNvSpPr>
          <p:nvPr>
            <p:ph idx="1"/>
          </p:nvPr>
        </p:nvSpPr>
        <p:spPr>
          <a:xfrm>
            <a:off x="952500" y="952500"/>
            <a:ext cx="6248400" cy="1739900"/>
          </a:xfrm>
        </p:spPr>
        <p:txBody>
          <a:bodyPr wrap="square" anchor="t">
            <a:normAutofit lnSpcReduction="10000"/>
          </a:bodyPr>
          <a:lstStyle/>
          <a:p>
            <a:r>
              <a:rPr lang="tr-TR" sz="1800" dirty="0"/>
              <a:t>Kısıtlar tablo verileri için özel kurallar belirlemede kullanılırlar.</a:t>
            </a:r>
          </a:p>
          <a:p>
            <a:r>
              <a:rPr lang="tr-TR" sz="1800" dirty="0"/>
              <a:t>Tabloya yerleştirilecek veri tipini sınırlandırmaya yaradıkları için doğruluk ve güvenlik sağlarlar. Kısıtlama ve eylem arasında herhangi bir ihlal durumu oluşursa eylem iptal edilir. Tablo veya sütun düzeyinde uygulanabilirler.  </a:t>
            </a:r>
          </a:p>
          <a:p>
            <a:r>
              <a:rPr lang="tr-TR" sz="1800" u="sng" dirty="0"/>
              <a:t>Sık kullanılan kısıtlar:</a:t>
            </a:r>
          </a:p>
          <a:p>
            <a:endParaRPr lang="tr-TR" sz="1800" dirty="0"/>
          </a:p>
        </p:txBody>
      </p:sp>
    </p:spTree>
    <p:extLst>
      <p:ext uri="{BB962C8B-B14F-4D97-AF65-F5344CB8AC3E}">
        <p14:creationId xmlns:p14="http://schemas.microsoft.com/office/powerpoint/2010/main" val="52793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5000" y="640823"/>
            <a:ext cx="3418659" cy="5583148"/>
          </a:xfrm>
        </p:spPr>
        <p:txBody>
          <a:bodyPr anchor="ctr">
            <a:normAutofit/>
          </a:bodyPr>
          <a:lstStyle/>
          <a:p>
            <a:r>
              <a:rPr lang="tr-TR" sz="5400"/>
              <a:t>UNIQUE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İçerik Yer Tutucusu 2">
            <a:extLst>
              <a:ext uri="{FF2B5EF4-FFF2-40B4-BE49-F238E27FC236}">
                <a16:creationId xmlns:a16="http://schemas.microsoft.com/office/drawing/2014/main" id="{4580CBF1-910A-4B7C-B1F1-637902ABE435}"/>
              </a:ext>
            </a:extLst>
          </p:cNvPr>
          <p:cNvGraphicFramePr>
            <a:graphicFrameLocks noGrp="1"/>
          </p:cNvGraphicFramePr>
          <p:nvPr>
            <p:ph idx="1"/>
            <p:extLst>
              <p:ext uri="{D42A27DB-BD31-4B8C-83A1-F6EECF244321}">
                <p14:modId xmlns:p14="http://schemas.microsoft.com/office/powerpoint/2010/main" val="4129549704"/>
              </p:ext>
            </p:extLst>
          </p:nvPr>
        </p:nvGraphicFramePr>
        <p:xfrm>
          <a:off x="4648018" y="640822"/>
          <a:ext cx="6900512" cy="581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6" descr="Parmak izi">
            <a:extLst>
              <a:ext uri="{FF2B5EF4-FFF2-40B4-BE49-F238E27FC236}">
                <a16:creationId xmlns:a16="http://schemas.microsoft.com/office/drawing/2014/main" id="{6B5AF815-6390-451C-A4C8-2DB9DBEF78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5557" y="3471863"/>
            <a:ext cx="3368969" cy="3368969"/>
          </a:xfrm>
          <a:prstGeom prst="rect">
            <a:avLst/>
          </a:prstGeom>
        </p:spPr>
      </p:pic>
    </p:spTree>
    <p:extLst>
      <p:ext uri="{BB962C8B-B14F-4D97-AF65-F5344CB8AC3E}">
        <p14:creationId xmlns:p14="http://schemas.microsoft.com/office/powerpoint/2010/main" val="3812823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2">
            <a:extLst>
              <a:ext uri="{FF2B5EF4-FFF2-40B4-BE49-F238E27FC236}">
                <a16:creationId xmlns:a16="http://schemas.microsoft.com/office/drawing/2014/main" id="{463356F6-2785-4676-A331-7B72ED6116AE}"/>
              </a:ext>
            </a:extLst>
          </p:cNvPr>
          <p:cNvGraphicFramePr>
            <a:graphicFrameLocks noGrp="1"/>
          </p:cNvGraphicFramePr>
          <p:nvPr>
            <p:ph idx="1"/>
            <p:extLst>
              <p:ext uri="{D42A27DB-BD31-4B8C-83A1-F6EECF244321}">
                <p14:modId xmlns:p14="http://schemas.microsoft.com/office/powerpoint/2010/main" val="3136312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541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40080"/>
            <a:ext cx="4818888" cy="1481328"/>
          </a:xfrm>
        </p:spPr>
        <p:txBody>
          <a:bodyPr anchor="b">
            <a:normAutofit/>
          </a:bodyPr>
          <a:lstStyle/>
          <a:p>
            <a:r>
              <a:rPr lang="tr-TR" sz="5400"/>
              <a:t>NOT NULL</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30936" y="2660904"/>
            <a:ext cx="4818888" cy="3547872"/>
          </a:xfrm>
        </p:spPr>
        <p:txBody>
          <a:bodyPr anchor="t">
            <a:normAutofit/>
          </a:bodyPr>
          <a:lstStyle/>
          <a:p>
            <a:r>
              <a:rPr lang="tr-TR" sz="2200"/>
              <a:t>NOT NULL kısıtı sütunun NULL değerleri kabul etmemesini sağlar. Bir alanın daima değer içeriyor olmasını gerektirir. </a:t>
            </a:r>
          </a:p>
          <a:p>
            <a:r>
              <a:rPr lang="en-US" sz="2200"/>
              <a:t>CREATE TABLE Persons (</a:t>
            </a:r>
            <a:br>
              <a:rPr lang="en-US" sz="2200"/>
            </a:br>
            <a:r>
              <a:rPr lang="en-US" sz="2200"/>
              <a:t>    ID int NOT NULL,</a:t>
            </a:r>
            <a:br>
              <a:rPr lang="en-US" sz="2200"/>
            </a:br>
            <a:r>
              <a:rPr lang="en-US" sz="2200"/>
              <a:t>    LastName varchar(255) NOT NULL,</a:t>
            </a:r>
            <a:br>
              <a:rPr lang="en-US" sz="2200"/>
            </a:br>
            <a:r>
              <a:rPr lang="en-US" sz="2200"/>
              <a:t>    FirstName varchar(255) NOT NULL,</a:t>
            </a:r>
            <a:br>
              <a:rPr lang="en-US" sz="2200"/>
            </a:br>
            <a:r>
              <a:rPr lang="en-US" sz="2200"/>
              <a:t>    Age int</a:t>
            </a:r>
            <a:br>
              <a:rPr lang="en-US" sz="2200"/>
            </a:br>
            <a:r>
              <a:rPr lang="tr-TR" sz="2200"/>
              <a:t>				</a:t>
            </a:r>
            <a:r>
              <a:rPr lang="en-US" sz="2200"/>
              <a:t>);</a:t>
            </a:r>
            <a:endParaRPr lang="tr-TR" sz="2200"/>
          </a:p>
        </p:txBody>
      </p:sp>
      <p:pic>
        <p:nvPicPr>
          <p:cNvPr id="7" name="Graphic 6" descr="Kapat">
            <a:extLst>
              <a:ext uri="{FF2B5EF4-FFF2-40B4-BE49-F238E27FC236}">
                <a16:creationId xmlns:a16="http://schemas.microsoft.com/office/drawing/2014/main" id="{430C121E-FB1B-4F03-AFA5-3C467ADF83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98107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679A2137-4BBC-44EB-AD73-09525BE2A9B6}"/>
              </a:ext>
            </a:extLst>
          </p:cNvPr>
          <p:cNvSpPr txBox="1"/>
          <p:nvPr/>
        </p:nvSpPr>
        <p:spPr>
          <a:xfrm>
            <a:off x="295238" y="818355"/>
            <a:ext cx="4408329"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0" kern="1200" dirty="0">
                <a:solidFill>
                  <a:schemeClr val="tx1"/>
                </a:solidFill>
                <a:effectLst/>
                <a:latin typeface="+mj-lt"/>
                <a:ea typeface="+mj-ea"/>
                <a:cs typeface="+mj-cs"/>
              </a:rPr>
              <a:t>SQL DDL </a:t>
            </a:r>
            <a:endParaRPr lang="tr-TR" sz="4400" b="1" i="0" kern="1200" dirty="0">
              <a:solidFill>
                <a:schemeClr val="tx1"/>
              </a:solidFill>
              <a:effectLst/>
              <a:latin typeface="+mj-lt"/>
              <a:ea typeface="+mj-ea"/>
              <a:cs typeface="+mj-cs"/>
            </a:endParaRPr>
          </a:p>
          <a:p>
            <a:pPr>
              <a:lnSpc>
                <a:spcPct val="90000"/>
              </a:lnSpc>
              <a:spcBef>
                <a:spcPct val="0"/>
              </a:spcBef>
              <a:spcAft>
                <a:spcPts val="600"/>
              </a:spcAft>
            </a:pPr>
            <a:r>
              <a:rPr lang="en-US" sz="4400" b="1" i="0" kern="1200" dirty="0">
                <a:solidFill>
                  <a:schemeClr val="tx1"/>
                </a:solidFill>
                <a:effectLst/>
                <a:latin typeface="+mj-lt"/>
                <a:ea typeface="+mj-ea"/>
                <a:cs typeface="+mj-cs"/>
              </a:rPr>
              <a:t>(Data Definition Language) </a:t>
            </a:r>
            <a:endParaRPr lang="tr-TR" sz="4400" b="1" i="0" kern="1200" dirty="0">
              <a:solidFill>
                <a:schemeClr val="tx1"/>
              </a:solidFill>
              <a:effectLst/>
              <a:latin typeface="+mj-lt"/>
              <a:ea typeface="+mj-ea"/>
              <a:cs typeface="+mj-cs"/>
            </a:endParaRPr>
          </a:p>
          <a:p>
            <a:pPr>
              <a:lnSpc>
                <a:spcPct val="90000"/>
              </a:lnSpc>
              <a:spcBef>
                <a:spcPct val="0"/>
              </a:spcBef>
              <a:spcAft>
                <a:spcPts val="600"/>
              </a:spcAft>
            </a:pPr>
            <a:r>
              <a:rPr lang="en-US" sz="4400" b="1" i="0" kern="1200" dirty="0">
                <a:solidFill>
                  <a:schemeClr val="tx1"/>
                </a:solidFill>
                <a:effectLst/>
                <a:latin typeface="+mj-lt"/>
                <a:ea typeface="+mj-ea"/>
                <a:cs typeface="+mj-cs"/>
              </a:rPr>
              <a:t>Veri </a:t>
            </a:r>
            <a:r>
              <a:rPr lang="en-US" sz="4400" b="1" i="0" kern="1200" dirty="0" err="1">
                <a:solidFill>
                  <a:schemeClr val="tx1"/>
                </a:solidFill>
                <a:effectLst/>
                <a:latin typeface="+mj-lt"/>
                <a:ea typeface="+mj-ea"/>
                <a:cs typeface="+mj-cs"/>
              </a:rPr>
              <a:t>Tanımlama</a:t>
            </a:r>
            <a:r>
              <a:rPr lang="en-US" sz="4400" b="1" i="0" kern="1200" dirty="0">
                <a:solidFill>
                  <a:schemeClr val="tx1"/>
                </a:solidFill>
                <a:effectLst/>
                <a:latin typeface="+mj-lt"/>
                <a:ea typeface="+mj-ea"/>
                <a:cs typeface="+mj-cs"/>
              </a:rPr>
              <a:t> Dili</a:t>
            </a:r>
            <a:endParaRPr lang="en-US" sz="4400" kern="1200" dirty="0">
              <a:solidFill>
                <a:schemeClr val="tx1"/>
              </a:solidFill>
              <a:latin typeface="+mj-lt"/>
              <a:ea typeface="+mj-ea"/>
              <a:cs typeface="+mj-cs"/>
            </a:endParaRPr>
          </a:p>
        </p:txBody>
      </p:sp>
      <p:sp>
        <p:nvSpPr>
          <p:cNvPr id="2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kdörtgen 3"/>
          <p:cNvSpPr/>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1700" b="0" i="0" dirty="0" err="1">
                <a:effectLst/>
              </a:rPr>
              <a:t>Verilerin</a:t>
            </a:r>
            <a:r>
              <a:rPr lang="en-US" sz="1700" b="0" i="0" dirty="0">
                <a:effectLst/>
              </a:rPr>
              <a:t> </a:t>
            </a:r>
            <a:r>
              <a:rPr lang="en-US" sz="1700" b="0" i="0" dirty="0" err="1">
                <a:effectLst/>
              </a:rPr>
              <a:t>tutulduğu</a:t>
            </a:r>
            <a:r>
              <a:rPr lang="en-US" sz="1700" b="0" i="0" dirty="0">
                <a:effectLst/>
              </a:rPr>
              <a:t> </a:t>
            </a:r>
            <a:r>
              <a:rPr lang="en-US" sz="1700" b="0" i="0" dirty="0" err="1">
                <a:effectLst/>
              </a:rPr>
              <a:t>nesneler</a:t>
            </a:r>
            <a:r>
              <a:rPr lang="en-US" sz="1700" b="0" i="0" dirty="0">
                <a:effectLst/>
              </a:rPr>
              <a:t> </a:t>
            </a:r>
            <a:r>
              <a:rPr lang="en-US" sz="1700" b="0" i="0" dirty="0" err="1">
                <a:effectLst/>
              </a:rPr>
              <a:t>olan</a:t>
            </a:r>
            <a:r>
              <a:rPr lang="en-US" sz="1700" b="0" i="0" dirty="0">
                <a:effectLst/>
              </a:rPr>
              <a:t> </a:t>
            </a:r>
            <a:r>
              <a:rPr lang="en-US" sz="1700" b="0" i="0" dirty="0" err="1">
                <a:effectLst/>
              </a:rPr>
              <a:t>tabloların</a:t>
            </a:r>
            <a:r>
              <a:rPr lang="en-US" sz="1700" b="0" i="0" dirty="0">
                <a:effectLst/>
              </a:rPr>
              <a:t> </a:t>
            </a:r>
            <a:r>
              <a:rPr lang="en-US" sz="1700" b="0" i="0" dirty="0" err="1">
                <a:effectLst/>
              </a:rPr>
              <a:t>oluşturulmasını</a:t>
            </a:r>
            <a:r>
              <a:rPr lang="en-US" sz="1700" b="0" i="0" dirty="0">
                <a:effectLst/>
              </a:rPr>
              <a:t>, </a:t>
            </a:r>
            <a:r>
              <a:rPr lang="en-US" sz="1700" b="0" i="0" dirty="0" err="1">
                <a:effectLst/>
              </a:rPr>
              <a:t>silinmesini</a:t>
            </a:r>
            <a:r>
              <a:rPr lang="en-US" sz="1700" b="0" i="0" dirty="0">
                <a:effectLst/>
              </a:rPr>
              <a:t> </a:t>
            </a:r>
            <a:r>
              <a:rPr lang="en-US" sz="1700" b="0" i="0" dirty="0" err="1">
                <a:effectLst/>
              </a:rPr>
              <a:t>ve</a:t>
            </a:r>
            <a:r>
              <a:rPr lang="en-US" sz="1700" b="0" i="0" dirty="0">
                <a:effectLst/>
              </a:rPr>
              <a:t> </a:t>
            </a:r>
            <a:r>
              <a:rPr lang="en-US" sz="1700" b="0" i="0" dirty="0" err="1">
                <a:effectLst/>
              </a:rPr>
              <a:t>bazı</a:t>
            </a:r>
            <a:r>
              <a:rPr lang="en-US" sz="1700" b="0" i="0" dirty="0">
                <a:effectLst/>
              </a:rPr>
              <a:t> </a:t>
            </a:r>
            <a:r>
              <a:rPr lang="en-US" sz="1700" b="0" i="0" dirty="0" err="1">
                <a:effectLst/>
              </a:rPr>
              <a:t>temel</a:t>
            </a:r>
            <a:r>
              <a:rPr lang="en-US" sz="1700" b="0" i="0" dirty="0">
                <a:effectLst/>
              </a:rPr>
              <a:t> </a:t>
            </a:r>
            <a:r>
              <a:rPr lang="en-US" sz="1700" b="0" i="0" dirty="0" err="1">
                <a:effectLst/>
              </a:rPr>
              <a:t>özelliklerinin</a:t>
            </a:r>
            <a:r>
              <a:rPr lang="en-US" sz="1700" b="0" i="0" dirty="0">
                <a:effectLst/>
              </a:rPr>
              <a:t> </a:t>
            </a:r>
            <a:r>
              <a:rPr lang="en-US" sz="1700" b="0" i="0" dirty="0" err="1">
                <a:effectLst/>
              </a:rPr>
              <a:t>düzenlenmesini</a:t>
            </a:r>
            <a:r>
              <a:rPr lang="en-US" sz="1700" b="0" i="0" dirty="0">
                <a:effectLst/>
              </a:rPr>
              <a:t> </a:t>
            </a:r>
            <a:r>
              <a:rPr lang="en-US" sz="1700" b="0" i="0" dirty="0" err="1">
                <a:effectLst/>
              </a:rPr>
              <a:t>sağlar</a:t>
            </a:r>
            <a:r>
              <a:rPr lang="en-US" sz="1700" b="0" i="0" dirty="0">
                <a:effectLst/>
              </a:rPr>
              <a:t>. </a:t>
            </a:r>
            <a:br>
              <a:rPr lang="en-US" sz="1700" b="0" i="0" dirty="0">
                <a:effectLst/>
              </a:rPr>
            </a:br>
            <a:endParaRPr lang="en-US" sz="1700" b="0" i="0" dirty="0">
              <a:effectLst/>
            </a:endParaRPr>
          </a:p>
          <a:p>
            <a:pPr indent="-228600">
              <a:lnSpc>
                <a:spcPct val="90000"/>
              </a:lnSpc>
              <a:spcAft>
                <a:spcPts val="600"/>
              </a:spcAft>
              <a:buFont typeface="Arial" panose="020B0604020202020204" pitchFamily="34" charset="0"/>
              <a:buChar char="•"/>
            </a:pPr>
            <a:r>
              <a:rPr lang="en-US" sz="1700" b="0" i="0" dirty="0" err="1">
                <a:effectLst/>
              </a:rPr>
              <a:t>En</a:t>
            </a:r>
            <a:r>
              <a:rPr lang="en-US" sz="1700" b="0" i="0" dirty="0">
                <a:effectLst/>
              </a:rPr>
              <a:t> </a:t>
            </a:r>
            <a:r>
              <a:rPr lang="en-US" sz="1700" b="0" i="0" dirty="0" err="1">
                <a:effectLst/>
              </a:rPr>
              <a:t>yaygın</a:t>
            </a:r>
            <a:r>
              <a:rPr lang="en-US" sz="1700" b="0" i="0" dirty="0">
                <a:effectLst/>
              </a:rPr>
              <a:t> </a:t>
            </a:r>
            <a:r>
              <a:rPr lang="en-US" sz="1700" b="0" i="0" dirty="0" err="1">
                <a:effectLst/>
              </a:rPr>
              <a:t>kullanılan</a:t>
            </a:r>
            <a:r>
              <a:rPr lang="en-US" sz="1700" b="0" i="0" dirty="0">
                <a:effectLst/>
              </a:rPr>
              <a:t> DDL </a:t>
            </a:r>
            <a:r>
              <a:rPr lang="en-US" sz="1700" b="0" i="0" dirty="0" err="1">
                <a:effectLst/>
              </a:rPr>
              <a:t>komutları</a:t>
            </a:r>
            <a:r>
              <a:rPr lang="en-US" sz="1700" b="0" i="0" dirty="0">
                <a:effectLst/>
              </a:rPr>
              <a:t> </a:t>
            </a:r>
            <a:r>
              <a:rPr lang="en-US" sz="1700" b="0" i="0" dirty="0" err="1">
                <a:effectLst/>
              </a:rPr>
              <a:t>şunlardır</a:t>
            </a:r>
            <a:r>
              <a:rPr lang="en-US" sz="1700" b="0" i="0" dirty="0">
                <a:effectLst/>
              </a:rPr>
              <a:t>: </a:t>
            </a:r>
          </a:p>
          <a:p>
            <a:pPr indent="-228600">
              <a:lnSpc>
                <a:spcPct val="90000"/>
              </a:lnSpc>
              <a:spcAft>
                <a:spcPts val="600"/>
              </a:spcAft>
              <a:buFont typeface="Arial" panose="020B0604020202020204" pitchFamily="34" charset="0"/>
              <a:buChar char="•"/>
            </a:pPr>
            <a:endParaRPr lang="en-US" sz="1700" b="0" i="0" dirty="0">
              <a:effectLst/>
            </a:endParaRPr>
          </a:p>
          <a:p>
            <a:pPr indent="-228600">
              <a:lnSpc>
                <a:spcPct val="90000"/>
              </a:lnSpc>
              <a:spcAft>
                <a:spcPts val="600"/>
              </a:spcAft>
              <a:buFont typeface="Arial" panose="020B0604020202020204" pitchFamily="34" charset="0"/>
              <a:buChar char="•"/>
            </a:pPr>
            <a:r>
              <a:rPr lang="en-US" sz="1700" b="1" i="0" dirty="0">
                <a:effectLst/>
              </a:rPr>
              <a:t>CREATE TABLE : </a:t>
            </a:r>
            <a:r>
              <a:rPr lang="en-US" sz="1700" b="0" i="0" dirty="0">
                <a:effectLst/>
              </a:rPr>
              <a:t>Veri </a:t>
            </a:r>
            <a:r>
              <a:rPr lang="en-US" sz="1700" b="0" i="0" dirty="0" err="1">
                <a:effectLst/>
              </a:rPr>
              <a:t>tabanı</a:t>
            </a:r>
            <a:r>
              <a:rPr lang="en-US" sz="1700" b="0" i="0" dirty="0">
                <a:effectLst/>
              </a:rPr>
              <a:t> </a:t>
            </a:r>
            <a:r>
              <a:rPr lang="en-US" sz="1700" b="0" i="0" dirty="0" err="1">
                <a:effectLst/>
              </a:rPr>
              <a:t>üzerinde</a:t>
            </a:r>
            <a:r>
              <a:rPr lang="en-US" sz="1700" b="0" i="0" dirty="0">
                <a:effectLst/>
              </a:rPr>
              <a:t> </a:t>
            </a:r>
            <a:r>
              <a:rPr lang="en-US" sz="1700" b="0" i="0" dirty="0" err="1">
                <a:effectLst/>
              </a:rPr>
              <a:t>bir</a:t>
            </a:r>
            <a:r>
              <a:rPr lang="en-US" sz="1700" b="0" i="0" dirty="0">
                <a:effectLst/>
              </a:rPr>
              <a:t> </a:t>
            </a:r>
            <a:r>
              <a:rPr lang="en-US" sz="1700" b="0" i="0" dirty="0" err="1">
                <a:effectLst/>
              </a:rPr>
              <a:t>tablo</a:t>
            </a:r>
            <a:r>
              <a:rPr lang="en-US" sz="1700" b="0" i="0" dirty="0">
                <a:effectLst/>
              </a:rPr>
              <a:t> </a:t>
            </a:r>
            <a:r>
              <a:rPr lang="en-US" sz="1700" b="0" i="0" dirty="0" err="1">
                <a:effectLst/>
              </a:rPr>
              <a:t>oluşturmak</a:t>
            </a:r>
            <a:r>
              <a:rPr lang="en-US" sz="1700" b="0" i="0" dirty="0">
                <a:effectLst/>
              </a:rPr>
              <a:t> </a:t>
            </a:r>
            <a:r>
              <a:rPr lang="en-US" sz="1700" b="0" i="0" dirty="0" err="1">
                <a:effectLst/>
              </a:rPr>
              <a:t>için</a:t>
            </a:r>
            <a:r>
              <a:rPr lang="en-US" sz="1700" b="0" i="0" dirty="0">
                <a:effectLst/>
              </a:rPr>
              <a:t> </a:t>
            </a:r>
            <a:r>
              <a:rPr lang="en-US" sz="1700" b="0" i="0" dirty="0" err="1">
                <a:effectLst/>
              </a:rPr>
              <a:t>kullanılır</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ALTER TABLE :</a:t>
            </a:r>
            <a:r>
              <a:rPr lang="en-US" sz="1700" b="0" i="0" dirty="0">
                <a:effectLst/>
              </a:rPr>
              <a:t> </a:t>
            </a:r>
            <a:r>
              <a:rPr lang="en-US" sz="1700" b="0" i="0" dirty="0" err="1">
                <a:effectLst/>
              </a:rPr>
              <a:t>Tabloda</a:t>
            </a:r>
            <a:r>
              <a:rPr lang="en-US" sz="1700" b="0" i="0" dirty="0">
                <a:effectLst/>
              </a:rPr>
              <a:t> </a:t>
            </a:r>
            <a:r>
              <a:rPr lang="en-US" sz="1700" b="0" i="0" dirty="0" err="1">
                <a:effectLst/>
              </a:rPr>
              <a:t>değişiklik</a:t>
            </a:r>
            <a:r>
              <a:rPr lang="en-US" sz="1700" b="0" i="0" dirty="0">
                <a:effectLst/>
              </a:rPr>
              <a:t> </a:t>
            </a:r>
            <a:r>
              <a:rPr lang="en-US" sz="1700" b="0" i="0" dirty="0" err="1">
                <a:effectLst/>
              </a:rPr>
              <a:t>yapmak</a:t>
            </a:r>
            <a:r>
              <a:rPr lang="en-US" sz="1700" b="0" i="0" dirty="0">
                <a:effectLst/>
              </a:rPr>
              <a:t>, yeni </a:t>
            </a:r>
            <a:r>
              <a:rPr lang="en-US" sz="1700" b="0" i="0" dirty="0" err="1">
                <a:effectLst/>
              </a:rPr>
              <a:t>bir</a:t>
            </a:r>
            <a:r>
              <a:rPr lang="en-US" sz="1700" b="0" i="0" dirty="0">
                <a:effectLst/>
              </a:rPr>
              <a:t> </a:t>
            </a:r>
            <a:r>
              <a:rPr lang="en-US" sz="1700" b="0" i="0" dirty="0" err="1">
                <a:effectLst/>
              </a:rPr>
              <a:t>sütun</a:t>
            </a:r>
            <a:r>
              <a:rPr lang="en-US" sz="1700" b="0" i="0" dirty="0">
                <a:effectLst/>
              </a:rPr>
              <a:t> </a:t>
            </a:r>
            <a:r>
              <a:rPr lang="en-US" sz="1700" b="0" i="0" dirty="0" err="1">
                <a:effectLst/>
              </a:rPr>
              <a:t>eklemek</a:t>
            </a:r>
            <a:r>
              <a:rPr lang="en-US" sz="1700" b="0" i="0" dirty="0">
                <a:effectLst/>
              </a:rPr>
              <a:t>, </a:t>
            </a:r>
            <a:r>
              <a:rPr lang="en-US" sz="1700" b="0" i="0" dirty="0" err="1">
                <a:effectLst/>
              </a:rPr>
              <a:t>sütunun</a:t>
            </a:r>
            <a:r>
              <a:rPr lang="en-US" sz="1700" b="0" i="0" dirty="0">
                <a:effectLst/>
              </a:rPr>
              <a:t> </a:t>
            </a:r>
            <a:r>
              <a:rPr lang="en-US" sz="1700" b="0" i="0" dirty="0" err="1">
                <a:effectLst/>
              </a:rPr>
              <a:t>tipini</a:t>
            </a:r>
            <a:r>
              <a:rPr lang="en-US" sz="1700" b="0" i="0" dirty="0">
                <a:effectLst/>
              </a:rPr>
              <a:t> </a:t>
            </a:r>
            <a:r>
              <a:rPr lang="en-US" sz="1700" b="0" i="0" dirty="0" err="1">
                <a:effectLst/>
              </a:rPr>
              <a:t>veya</a:t>
            </a:r>
            <a:r>
              <a:rPr lang="en-US" sz="1700" b="0" i="0" dirty="0">
                <a:effectLst/>
              </a:rPr>
              <a:t> </a:t>
            </a:r>
            <a:r>
              <a:rPr lang="en-US" sz="1700" b="0" i="0" dirty="0" err="1">
                <a:effectLst/>
              </a:rPr>
              <a:t>uzunluğunu</a:t>
            </a:r>
            <a:r>
              <a:rPr lang="en-US" sz="1700" b="0" i="0" dirty="0">
                <a:effectLst/>
              </a:rPr>
              <a:t> </a:t>
            </a:r>
            <a:r>
              <a:rPr lang="en-US" sz="1700" b="0" i="0" dirty="0" err="1">
                <a:effectLst/>
              </a:rPr>
              <a:t>değiştirmek</a:t>
            </a:r>
            <a:r>
              <a:rPr lang="en-US" sz="1700" b="0" i="0" dirty="0">
                <a:effectLst/>
              </a:rPr>
              <a:t> </a:t>
            </a:r>
            <a:r>
              <a:rPr lang="en-US" sz="1700" b="0" i="0" dirty="0" err="1">
                <a:effectLst/>
              </a:rPr>
              <a:t>gibi</a:t>
            </a:r>
            <a:r>
              <a:rPr lang="en-US" sz="1700" b="0" i="0" dirty="0">
                <a:effectLst/>
              </a:rPr>
              <a:t> </a:t>
            </a:r>
            <a:r>
              <a:rPr lang="en-US" sz="1700" b="0" i="0" dirty="0" err="1">
                <a:effectLst/>
              </a:rPr>
              <a:t>yapısal</a:t>
            </a:r>
            <a:r>
              <a:rPr lang="en-US" sz="1700" b="0" i="0" dirty="0">
                <a:effectLst/>
              </a:rPr>
              <a:t> </a:t>
            </a:r>
            <a:r>
              <a:rPr lang="en-US" sz="1700" b="0" i="0" dirty="0" err="1">
                <a:effectLst/>
              </a:rPr>
              <a:t>değişiklikler</a:t>
            </a:r>
            <a:r>
              <a:rPr lang="en-US" sz="1700" b="0" i="0" dirty="0">
                <a:effectLst/>
              </a:rPr>
              <a:t> </a:t>
            </a:r>
            <a:r>
              <a:rPr lang="en-US" sz="1700" b="0" i="0" dirty="0" err="1">
                <a:effectLst/>
              </a:rPr>
              <a:t>yapılması</a:t>
            </a:r>
            <a:r>
              <a:rPr lang="en-US" sz="1700" b="0" i="0" dirty="0">
                <a:effectLst/>
              </a:rPr>
              <a:t> </a:t>
            </a:r>
            <a:r>
              <a:rPr lang="en-US" sz="1700" b="0" i="0" dirty="0" err="1">
                <a:effectLst/>
              </a:rPr>
              <a:t>için</a:t>
            </a:r>
            <a:r>
              <a:rPr lang="en-US" sz="1700" b="0" i="0" dirty="0">
                <a:effectLst/>
              </a:rPr>
              <a:t> </a:t>
            </a:r>
            <a:r>
              <a:rPr lang="en-US" sz="1700" b="0" i="0" dirty="0" err="1">
                <a:effectLst/>
              </a:rPr>
              <a:t>kullanılır</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DROP TABLE :</a:t>
            </a:r>
            <a:r>
              <a:rPr lang="en-US" sz="1700" b="0" i="0" dirty="0">
                <a:effectLst/>
              </a:rPr>
              <a:t>  </a:t>
            </a:r>
            <a:r>
              <a:rPr lang="en-US" sz="1700" b="0" i="0" dirty="0" err="1">
                <a:effectLst/>
              </a:rPr>
              <a:t>Tabloyu</a:t>
            </a:r>
            <a:r>
              <a:rPr lang="en-US" sz="1700" b="0" i="0" dirty="0">
                <a:effectLst/>
              </a:rPr>
              <a:t> </a:t>
            </a:r>
            <a:r>
              <a:rPr lang="en-US" sz="1700" b="0" i="0" dirty="0" err="1">
                <a:effectLst/>
              </a:rPr>
              <a:t>fiziksel</a:t>
            </a:r>
            <a:r>
              <a:rPr lang="en-US" sz="1700" b="0" i="0" dirty="0">
                <a:effectLst/>
              </a:rPr>
              <a:t> </a:t>
            </a:r>
            <a:r>
              <a:rPr lang="en-US" sz="1700" b="0" i="0" dirty="0" err="1">
                <a:effectLst/>
              </a:rPr>
              <a:t>olarak</a:t>
            </a:r>
            <a:r>
              <a:rPr lang="en-US" sz="1700" b="0" i="0" dirty="0">
                <a:effectLst/>
              </a:rPr>
              <a:t> siler. (</a:t>
            </a:r>
            <a:r>
              <a:rPr lang="en-US" sz="1700" b="0" i="0" dirty="0" err="1">
                <a:effectLst/>
              </a:rPr>
              <a:t>verilerle</a:t>
            </a:r>
            <a:r>
              <a:rPr lang="en-US" sz="1700" b="0" i="0" dirty="0">
                <a:effectLst/>
              </a:rPr>
              <a:t> </a:t>
            </a:r>
            <a:r>
              <a:rPr lang="en-US" sz="1700" b="0" i="0" dirty="0" err="1">
                <a:effectLst/>
              </a:rPr>
              <a:t>birlikte</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TRUNCATE TABLE </a:t>
            </a:r>
            <a:r>
              <a:rPr lang="en-US" sz="1700" b="0" i="0" dirty="0">
                <a:effectLst/>
              </a:rPr>
              <a:t>: </a:t>
            </a:r>
            <a:r>
              <a:rPr lang="en-US" sz="1700" b="0" i="0" dirty="0" err="1">
                <a:effectLst/>
              </a:rPr>
              <a:t>Tablodaki</a:t>
            </a:r>
            <a:r>
              <a:rPr lang="en-US" sz="1700" b="0" i="0" dirty="0">
                <a:effectLst/>
              </a:rPr>
              <a:t> </a:t>
            </a:r>
            <a:r>
              <a:rPr lang="en-US" sz="1700" b="0" i="0" dirty="0" err="1">
                <a:effectLst/>
              </a:rPr>
              <a:t>verileri</a:t>
            </a:r>
            <a:r>
              <a:rPr lang="en-US" sz="1700" b="0" i="0" dirty="0">
                <a:effectLst/>
              </a:rPr>
              <a:t> siler </a:t>
            </a:r>
            <a:r>
              <a:rPr lang="en-US" sz="1700" b="0" i="0" dirty="0" err="1">
                <a:effectLst/>
              </a:rPr>
              <a:t>fakat</a:t>
            </a:r>
            <a:r>
              <a:rPr lang="en-US" sz="1700" b="0" i="0" dirty="0">
                <a:effectLst/>
              </a:rPr>
              <a:t> </a:t>
            </a:r>
            <a:r>
              <a:rPr lang="en-US" sz="1700" b="0" i="0" dirty="0" err="1">
                <a:effectLst/>
              </a:rPr>
              <a:t>tablo</a:t>
            </a:r>
            <a:r>
              <a:rPr lang="en-US" sz="1700" b="0" i="0" dirty="0">
                <a:effectLst/>
              </a:rPr>
              <a:t> </a:t>
            </a:r>
            <a:r>
              <a:rPr lang="en-US" sz="1700" b="0" i="0" dirty="0" err="1">
                <a:effectLst/>
              </a:rPr>
              <a:t>yapısı</a:t>
            </a:r>
            <a:r>
              <a:rPr lang="en-US" sz="1700" b="0" i="0" dirty="0">
                <a:effectLst/>
              </a:rPr>
              <a:t> </a:t>
            </a:r>
            <a:r>
              <a:rPr lang="en-US" sz="1700" b="0" i="0" dirty="0" err="1">
                <a:effectLst/>
              </a:rPr>
              <a:t>kalır</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CREATE INDEX :</a:t>
            </a:r>
            <a:r>
              <a:rPr lang="en-US" sz="1700" b="0" i="0" dirty="0">
                <a:effectLst/>
              </a:rPr>
              <a:t> Index </a:t>
            </a:r>
            <a:r>
              <a:rPr lang="en-US" sz="1700" b="0" i="0" dirty="0" err="1">
                <a:effectLst/>
              </a:rPr>
              <a:t>oluşturmak</a:t>
            </a:r>
            <a:r>
              <a:rPr lang="en-US" sz="1700" b="0" i="0" dirty="0">
                <a:effectLst/>
              </a:rPr>
              <a:t> </a:t>
            </a:r>
            <a:r>
              <a:rPr lang="en-US" sz="1700" b="0" i="0" dirty="0" err="1">
                <a:effectLst/>
              </a:rPr>
              <a:t>için</a:t>
            </a:r>
            <a:r>
              <a:rPr lang="en-US" sz="1700" b="0" i="0" dirty="0">
                <a:effectLst/>
              </a:rPr>
              <a:t>, </a:t>
            </a:r>
            <a:r>
              <a:rPr lang="en-US" sz="1700" b="0" i="0" dirty="0" err="1">
                <a:effectLst/>
              </a:rPr>
              <a:t>tablonun</a:t>
            </a:r>
            <a:r>
              <a:rPr lang="en-US" sz="1700" b="0" i="0" dirty="0">
                <a:effectLst/>
              </a:rPr>
              <a:t> </a:t>
            </a:r>
            <a:r>
              <a:rPr lang="en-US" sz="1700" b="0" i="0" dirty="0" err="1">
                <a:effectLst/>
              </a:rPr>
              <a:t>sütun</a:t>
            </a:r>
            <a:r>
              <a:rPr lang="en-US" sz="1700" b="0" i="0" dirty="0">
                <a:effectLst/>
              </a:rPr>
              <a:t> </a:t>
            </a:r>
            <a:r>
              <a:rPr lang="en-US" sz="1700" b="0" i="0" dirty="0" err="1">
                <a:effectLst/>
              </a:rPr>
              <a:t>adı</a:t>
            </a:r>
            <a:r>
              <a:rPr lang="en-US" sz="1700" b="0" i="0" dirty="0">
                <a:effectLst/>
              </a:rPr>
              <a:t> </a:t>
            </a:r>
            <a:r>
              <a:rPr lang="en-US" sz="1700" b="0" i="0" dirty="0" err="1">
                <a:effectLst/>
              </a:rPr>
              <a:t>üzerinde</a:t>
            </a:r>
            <a:r>
              <a:rPr lang="en-US" sz="1700" b="0" i="0" dirty="0">
                <a:effectLst/>
              </a:rPr>
              <a:t> </a:t>
            </a:r>
            <a:r>
              <a:rPr lang="en-US" sz="1700" b="0" i="0" dirty="0" err="1">
                <a:effectLst/>
              </a:rPr>
              <a:t>indeks</a:t>
            </a:r>
            <a:r>
              <a:rPr lang="en-US" sz="1700" b="0" i="0" dirty="0">
                <a:effectLst/>
              </a:rPr>
              <a:t> </a:t>
            </a:r>
            <a:r>
              <a:rPr lang="en-US" sz="1700" b="0" i="0" dirty="0" err="1">
                <a:effectLst/>
              </a:rPr>
              <a:t>oluşturur</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CREATE VIEW :</a:t>
            </a:r>
            <a:r>
              <a:rPr lang="en-US" sz="1700" b="0" i="0" dirty="0">
                <a:effectLst/>
              </a:rPr>
              <a:t> </a:t>
            </a:r>
            <a:r>
              <a:rPr lang="en-US" sz="1700" b="0" i="0" dirty="0" err="1">
                <a:effectLst/>
              </a:rPr>
              <a:t>Görüntü</a:t>
            </a:r>
            <a:r>
              <a:rPr lang="en-US" sz="1700" b="0" i="0" dirty="0">
                <a:effectLst/>
              </a:rPr>
              <a:t>(View) </a:t>
            </a:r>
            <a:r>
              <a:rPr lang="en-US" sz="1700" b="0" i="0" dirty="0" err="1">
                <a:effectLst/>
              </a:rPr>
              <a:t>oluşturmak</a:t>
            </a:r>
            <a:r>
              <a:rPr lang="en-US" sz="1700" b="0" i="0" dirty="0">
                <a:effectLst/>
              </a:rPr>
              <a:t> </a:t>
            </a:r>
            <a:r>
              <a:rPr lang="en-US" sz="1700" b="0" i="0" dirty="0" err="1">
                <a:effectLst/>
              </a:rPr>
              <a:t>için</a:t>
            </a:r>
            <a:r>
              <a:rPr lang="en-US" sz="1700" b="0" i="0" dirty="0">
                <a:effectLst/>
              </a:rPr>
              <a:t> </a:t>
            </a:r>
            <a:r>
              <a:rPr lang="en-US" sz="1700" b="0" i="0" dirty="0" err="1">
                <a:effectLst/>
              </a:rPr>
              <a:t>kullanılır</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DROP VIEW : </a:t>
            </a:r>
            <a:r>
              <a:rPr lang="en-US" sz="1700" b="0" i="0" dirty="0" err="1">
                <a:effectLst/>
              </a:rPr>
              <a:t>Görüntüyü</a:t>
            </a:r>
            <a:r>
              <a:rPr lang="en-US" sz="1700" b="0" i="0" dirty="0">
                <a:effectLst/>
              </a:rPr>
              <a:t> siler.</a:t>
            </a:r>
          </a:p>
        </p:txBody>
      </p:sp>
    </p:spTree>
    <p:extLst>
      <p:ext uri="{BB962C8B-B14F-4D97-AF65-F5344CB8AC3E}">
        <p14:creationId xmlns:p14="http://schemas.microsoft.com/office/powerpoint/2010/main" val="173274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40080"/>
            <a:ext cx="4818888" cy="1481328"/>
          </a:xfrm>
        </p:spPr>
        <p:txBody>
          <a:bodyPr anchor="b">
            <a:normAutofit/>
          </a:bodyPr>
          <a:lstStyle/>
          <a:p>
            <a:r>
              <a:rPr lang="tr-TR" sz="5400"/>
              <a:t>CHECK</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30936" y="2660904"/>
            <a:ext cx="4818888" cy="3547872"/>
          </a:xfrm>
        </p:spPr>
        <p:txBody>
          <a:bodyPr anchor="t">
            <a:normAutofit fontScale="77500" lnSpcReduction="20000"/>
          </a:bodyPr>
          <a:lstStyle/>
          <a:p>
            <a:r>
              <a:rPr lang="tr-TR" sz="1500" dirty="0"/>
              <a:t>CHECK bir alandaki değer aralığını sınırlandırmak için kullanılır.</a:t>
            </a:r>
          </a:p>
          <a:p>
            <a:r>
              <a:rPr lang="tr-TR" sz="1500" dirty="0"/>
              <a:t>Tek bir alanda tanımlanırsa bu alan için yalnızca belirli değerler girilmesine izin verir. Tablo üzerinde tanımlanırsa belirli alanlardaki değerleri satır üzerindeki diğer alanlardaki değerlere dayalı sınırlandırabilir. </a:t>
            </a:r>
          </a:p>
          <a:p>
            <a:endParaRPr lang="tr-TR" sz="1500" dirty="0"/>
          </a:p>
          <a:p>
            <a:r>
              <a:rPr lang="en-US" sz="1500" dirty="0"/>
              <a:t>CREATE TABLE Persons (</a:t>
            </a:r>
            <a:br>
              <a:rPr lang="en-US" sz="1500" dirty="0"/>
            </a:br>
            <a:r>
              <a:rPr lang="en-US" sz="1500" dirty="0"/>
              <a:t>    ID int NOT NULL,</a:t>
            </a:r>
            <a:br>
              <a:rPr lang="en-US" sz="1500" dirty="0"/>
            </a:br>
            <a:r>
              <a:rPr lang="en-US" sz="1500" dirty="0"/>
              <a:t>    </a:t>
            </a:r>
            <a:r>
              <a:rPr lang="en-US" sz="1500" dirty="0" err="1"/>
              <a:t>LastName</a:t>
            </a:r>
            <a:r>
              <a:rPr lang="en-US" sz="1500" dirty="0"/>
              <a:t> varchar(255) NOT NULL,</a:t>
            </a:r>
            <a:br>
              <a:rPr lang="en-US" sz="1500" dirty="0"/>
            </a:br>
            <a:r>
              <a:rPr lang="en-US" sz="1500" dirty="0"/>
              <a:t>    FirstName varchar(255),</a:t>
            </a:r>
            <a:br>
              <a:rPr lang="en-US" sz="1500" dirty="0"/>
            </a:br>
            <a:r>
              <a:rPr lang="en-US" sz="1500" dirty="0"/>
              <a:t>    Age int CHECK (Age&gt;=18)</a:t>
            </a:r>
            <a:br>
              <a:rPr lang="en-US" sz="1500" dirty="0"/>
            </a:br>
            <a:r>
              <a:rPr lang="en-US" sz="1500" dirty="0"/>
              <a:t>);</a:t>
            </a:r>
            <a:endParaRPr lang="tr-TR" sz="1500" dirty="0"/>
          </a:p>
          <a:p>
            <a:endParaRPr lang="tr-TR" sz="1500" dirty="0"/>
          </a:p>
          <a:p>
            <a:r>
              <a:rPr lang="en-US" sz="1600" dirty="0"/>
              <a:t>CREATE TABLE Persons (</a:t>
            </a:r>
            <a:br>
              <a:rPr lang="en-US" sz="1600" dirty="0"/>
            </a:br>
            <a:r>
              <a:rPr lang="en-US" sz="1600" dirty="0"/>
              <a:t>    ID int NOT NULL,</a:t>
            </a:r>
            <a:br>
              <a:rPr lang="en-US" sz="1600" dirty="0"/>
            </a:br>
            <a:r>
              <a:rPr lang="en-US" sz="1600" dirty="0"/>
              <a:t>    </a:t>
            </a:r>
            <a:r>
              <a:rPr lang="en-US" sz="1600" dirty="0" err="1"/>
              <a:t>LastName</a:t>
            </a:r>
            <a:r>
              <a:rPr lang="en-US" sz="1600" dirty="0"/>
              <a:t> varchar(255) NOT NULL,</a:t>
            </a:r>
            <a:br>
              <a:rPr lang="en-US" sz="1600" dirty="0"/>
            </a:br>
            <a:r>
              <a:rPr lang="en-US" sz="1600" dirty="0"/>
              <a:t>    FirstName varchar(255),</a:t>
            </a:r>
            <a:br>
              <a:rPr lang="en-US" sz="1600" dirty="0"/>
            </a:br>
            <a:r>
              <a:rPr lang="en-US" sz="1600" dirty="0"/>
              <a:t>    Age int,</a:t>
            </a:r>
            <a:br>
              <a:rPr lang="en-US" sz="1600" dirty="0"/>
            </a:br>
            <a:r>
              <a:rPr lang="en-US" sz="1600" dirty="0"/>
              <a:t>    City varchar(255),</a:t>
            </a:r>
            <a:br>
              <a:rPr lang="en-US" sz="1600" dirty="0"/>
            </a:br>
            <a:r>
              <a:rPr lang="en-US" sz="1600" dirty="0"/>
              <a:t>    CONSTRAINT </a:t>
            </a:r>
            <a:r>
              <a:rPr lang="en-US" sz="1600" dirty="0" err="1"/>
              <a:t>CHK_Person</a:t>
            </a:r>
            <a:r>
              <a:rPr lang="en-US" sz="1600" dirty="0"/>
              <a:t> CHECK (Age&gt;=18 AND City=‘S</a:t>
            </a:r>
            <a:r>
              <a:rPr lang="tr-TR" sz="1600" dirty="0" err="1"/>
              <a:t>akarya</a:t>
            </a:r>
            <a:r>
              <a:rPr lang="en-US" sz="1600" dirty="0"/>
              <a:t>')</a:t>
            </a:r>
            <a:br>
              <a:rPr lang="en-US" sz="1600" dirty="0"/>
            </a:br>
            <a:r>
              <a:rPr lang="en-US" sz="1600" dirty="0"/>
              <a:t>);</a:t>
            </a:r>
            <a:endParaRPr lang="tr-TR" sz="1600" dirty="0"/>
          </a:p>
          <a:p>
            <a:endParaRPr lang="tr-TR" sz="1500" dirty="0"/>
          </a:p>
          <a:p>
            <a:endParaRPr lang="tr-TR" sz="1500" dirty="0"/>
          </a:p>
          <a:p>
            <a:endParaRPr lang="tr-TR" sz="1500" dirty="0"/>
          </a:p>
          <a:p>
            <a:endParaRPr lang="tr-TR" sz="1500" dirty="0"/>
          </a:p>
        </p:txBody>
      </p:sp>
      <p:pic>
        <p:nvPicPr>
          <p:cNvPr id="4" name="Graphic 6" descr="Onay işareti düz dolguyla">
            <a:extLst>
              <a:ext uri="{FF2B5EF4-FFF2-40B4-BE49-F238E27FC236}">
                <a16:creationId xmlns:a16="http://schemas.microsoft.com/office/drawing/2014/main" id="{85BA9CD9-E559-4BF3-98F4-6451632BEA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9048" y="699516"/>
            <a:ext cx="5458968" cy="5458968"/>
          </a:xfrm>
          <a:prstGeom prst="rect">
            <a:avLst/>
          </a:prstGeom>
        </p:spPr>
      </p:pic>
    </p:spTree>
    <p:extLst>
      <p:ext uri="{BB962C8B-B14F-4D97-AF65-F5344CB8AC3E}">
        <p14:creationId xmlns:p14="http://schemas.microsoft.com/office/powerpoint/2010/main" val="848186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71744372-48D7-4CF8-8033-008154C056EE}"/>
              </a:ext>
            </a:extLst>
          </p:cNvPr>
          <p:cNvGraphicFramePr>
            <a:graphicFrameLocks noGrp="1"/>
          </p:cNvGraphicFramePr>
          <p:nvPr>
            <p:ph idx="1"/>
            <p:extLst>
              <p:ext uri="{D42A27DB-BD31-4B8C-83A1-F6EECF244321}">
                <p14:modId xmlns:p14="http://schemas.microsoft.com/office/powerpoint/2010/main" val="2517872047"/>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8922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40080"/>
            <a:ext cx="4818888" cy="1481328"/>
          </a:xfrm>
        </p:spPr>
        <p:txBody>
          <a:bodyPr anchor="b">
            <a:normAutofit/>
          </a:bodyPr>
          <a:lstStyle/>
          <a:p>
            <a:r>
              <a:rPr lang="tr-TR" sz="5400"/>
              <a:t>PRIMARY KEY</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30935" y="2660904"/>
            <a:ext cx="5368581" cy="4065132"/>
          </a:xfrm>
        </p:spPr>
        <p:txBody>
          <a:bodyPr anchor="t">
            <a:normAutofit/>
          </a:bodyPr>
          <a:lstStyle/>
          <a:p>
            <a:r>
              <a:rPr lang="tr-TR" sz="1100" dirty="0"/>
              <a:t>Bir alana NULL değerler girilmesini engellemenin yanı sıra tekrarlı veriye de izin vermeyen UNIQUE ve NOT NULL kombinasyonu bir kısıttır. Tabloda yalnızca bir PRIMARY KEY oluşturulur fakat bu </a:t>
            </a:r>
            <a:r>
              <a:rPr lang="tr-TR" sz="1100" dirty="0" err="1"/>
              <a:t>key</a:t>
            </a:r>
            <a:r>
              <a:rPr lang="tr-TR" sz="1100" dirty="0"/>
              <a:t> birkaç alandan oluşabilir. </a:t>
            </a:r>
          </a:p>
          <a:p>
            <a:endParaRPr lang="tr-TR" sz="1100" dirty="0"/>
          </a:p>
          <a:p>
            <a:endParaRPr lang="tr-TR" sz="1100" dirty="0"/>
          </a:p>
          <a:p>
            <a:r>
              <a:rPr lang="en-US" sz="1100" dirty="0"/>
              <a:t>CREATE TABLE Persons (</a:t>
            </a:r>
            <a:br>
              <a:rPr lang="en-US" sz="1100" dirty="0"/>
            </a:br>
            <a:r>
              <a:rPr lang="en-US" sz="1100" dirty="0"/>
              <a:t>    ID int NOT NULL PRIMARY KEY,</a:t>
            </a:r>
            <a:br>
              <a:rPr lang="en-US" sz="1100" dirty="0"/>
            </a:br>
            <a:r>
              <a:rPr lang="en-US" sz="1100" dirty="0"/>
              <a:t>    </a:t>
            </a:r>
            <a:r>
              <a:rPr lang="en-US" sz="1100" dirty="0" err="1"/>
              <a:t>LastName</a:t>
            </a:r>
            <a:r>
              <a:rPr lang="en-US" sz="1100" dirty="0"/>
              <a:t> varchar(255) NOT NULL,</a:t>
            </a:r>
            <a:br>
              <a:rPr lang="en-US" sz="1100" dirty="0"/>
            </a:br>
            <a:r>
              <a:rPr lang="en-US" sz="1100" dirty="0"/>
              <a:t>    FirstName varchar(255),</a:t>
            </a:r>
            <a:br>
              <a:rPr lang="en-US" sz="1100" dirty="0"/>
            </a:br>
            <a:r>
              <a:rPr lang="en-US" sz="1100" dirty="0"/>
              <a:t>    Age int</a:t>
            </a:r>
            <a:br>
              <a:rPr lang="en-US" sz="1100" dirty="0"/>
            </a:br>
            <a:r>
              <a:rPr lang="en-US" sz="1100" dirty="0"/>
              <a:t>);</a:t>
            </a:r>
            <a:endParaRPr lang="tr-TR" sz="1100" dirty="0"/>
          </a:p>
          <a:p>
            <a:endParaRPr lang="tr-TR" sz="1100" dirty="0"/>
          </a:p>
          <a:p>
            <a:r>
              <a:rPr lang="en-US" sz="1100" dirty="0"/>
              <a:t>CREATE TABLE Persons (</a:t>
            </a:r>
            <a:br>
              <a:rPr lang="en-US" sz="1100" dirty="0"/>
            </a:br>
            <a:r>
              <a:rPr lang="en-US" sz="1100" dirty="0"/>
              <a:t>    ID int NOT NULL,</a:t>
            </a:r>
            <a:br>
              <a:rPr lang="en-US" sz="1100" dirty="0"/>
            </a:br>
            <a:r>
              <a:rPr lang="en-US" sz="1100" dirty="0"/>
              <a:t>    </a:t>
            </a:r>
            <a:r>
              <a:rPr lang="en-US" sz="1100" dirty="0" err="1"/>
              <a:t>LastName</a:t>
            </a:r>
            <a:r>
              <a:rPr lang="en-US" sz="1100" dirty="0"/>
              <a:t> varchar(255) NOT NULL,</a:t>
            </a:r>
            <a:br>
              <a:rPr lang="en-US" sz="1100" dirty="0"/>
            </a:br>
            <a:r>
              <a:rPr lang="en-US" sz="1100" dirty="0"/>
              <a:t>    FirstName varchar(255),</a:t>
            </a:r>
            <a:br>
              <a:rPr lang="en-US" sz="1100" dirty="0"/>
            </a:br>
            <a:r>
              <a:rPr lang="en-US" sz="1100" dirty="0"/>
              <a:t>    Age int,</a:t>
            </a:r>
            <a:br>
              <a:rPr lang="en-US" sz="1100" dirty="0"/>
            </a:br>
            <a:r>
              <a:rPr lang="en-US" sz="1100" dirty="0"/>
              <a:t>    CONSTRAINT </a:t>
            </a:r>
            <a:r>
              <a:rPr lang="en-US" sz="1100" dirty="0" err="1"/>
              <a:t>PK_Person</a:t>
            </a:r>
            <a:r>
              <a:rPr lang="en-US" sz="1100" dirty="0"/>
              <a:t> PRIMARY KEY (</a:t>
            </a:r>
            <a:r>
              <a:rPr lang="en-US" sz="1100" dirty="0" err="1"/>
              <a:t>ID,LastName</a:t>
            </a:r>
            <a:r>
              <a:rPr lang="en-US" sz="1100" dirty="0"/>
              <a:t>)</a:t>
            </a:r>
            <a:br>
              <a:rPr lang="en-US" sz="1100" dirty="0"/>
            </a:br>
            <a:r>
              <a:rPr lang="en-US" sz="1100" dirty="0"/>
              <a:t>);</a:t>
            </a:r>
            <a:endParaRPr lang="tr-TR" sz="1100" dirty="0"/>
          </a:p>
          <a:p>
            <a:r>
              <a:rPr lang="tr-TR" sz="1100" dirty="0"/>
              <a:t>DİKKAT: Yukarıdaki kısıtta yalnızca bir tane PRIMARY KEY vardır ancak değeri iki alandan oluşmaktadır. </a:t>
            </a:r>
          </a:p>
          <a:p>
            <a:endParaRPr lang="tr-TR" sz="1100" dirty="0"/>
          </a:p>
          <a:p>
            <a:endParaRPr lang="tr-TR" sz="1100" dirty="0"/>
          </a:p>
        </p:txBody>
      </p:sp>
      <p:pic>
        <p:nvPicPr>
          <p:cNvPr id="7" name="Graphic 6" descr="Anahtar düz dolguyla">
            <a:extLst>
              <a:ext uri="{FF2B5EF4-FFF2-40B4-BE49-F238E27FC236}">
                <a16:creationId xmlns:a16="http://schemas.microsoft.com/office/drawing/2014/main" id="{45427504-030F-4CA8-B437-90799B377A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99048" y="699516"/>
            <a:ext cx="5458968" cy="5458968"/>
          </a:xfrm>
          <a:prstGeom prst="rect">
            <a:avLst/>
          </a:prstGeom>
        </p:spPr>
      </p:pic>
    </p:spTree>
    <p:extLst>
      <p:ext uri="{BB962C8B-B14F-4D97-AF65-F5344CB8AC3E}">
        <p14:creationId xmlns:p14="http://schemas.microsoft.com/office/powerpoint/2010/main" val="306523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2147EE80-1FDC-4517-9CB8-88D409D72B3B}"/>
              </a:ext>
            </a:extLst>
          </p:cNvPr>
          <p:cNvGraphicFramePr>
            <a:graphicFrameLocks noGrp="1"/>
          </p:cNvGraphicFramePr>
          <p:nvPr>
            <p:ph idx="1"/>
            <p:extLst>
              <p:ext uri="{D42A27DB-BD31-4B8C-83A1-F6EECF244321}">
                <p14:modId xmlns:p14="http://schemas.microsoft.com/office/powerpoint/2010/main" val="319678314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2693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FOREIGN KEY</a:t>
            </a:r>
          </a:p>
        </p:txBody>
      </p:sp>
      <p:sp>
        <p:nvSpPr>
          <p:cNvPr id="3" name="İçerik Yer Tutucusu 2"/>
          <p:cNvSpPr>
            <a:spLocks noGrp="1"/>
          </p:cNvSpPr>
          <p:nvPr>
            <p:ph idx="1"/>
          </p:nvPr>
        </p:nvSpPr>
        <p:spPr>
          <a:xfrm>
            <a:off x="564503" y="2083836"/>
            <a:ext cx="10515600" cy="4684065"/>
          </a:xfrm>
        </p:spPr>
        <p:txBody>
          <a:bodyPr>
            <a:normAutofit/>
          </a:bodyPr>
          <a:lstStyle/>
          <a:p>
            <a:r>
              <a:rPr lang="tr-TR" sz="1800" dirty="0"/>
              <a:t>Veri tabanındaki en önemli kavramlardan biri tablolar arasındaki ilişkilerin oluşturulmasıdır. Bu ilişkiler birden fazla tablolarda tutulan verilerin ilişkilendirilmesi ve etkili bir şekilde elde edilmesi için bir mekanizma oluşturur. FOREIGN KEY tabloları bağlamak için kullanılır.</a:t>
            </a:r>
          </a:p>
          <a:p>
            <a:r>
              <a:rPr lang="tr-TR" sz="1800" dirty="0"/>
              <a:t>FOREIGN KEY, diğer bir tablodaki PRIMARY KEY alana referans olan  bir tablodaki alan veya alanlardır.</a:t>
            </a:r>
          </a:p>
          <a:p>
            <a:r>
              <a:rPr lang="tr-TR" sz="1800" dirty="0"/>
              <a:t>FOREIGN KEY içeren tablo </a:t>
            </a:r>
            <a:r>
              <a:rPr lang="tr-TR" sz="1800" dirty="0" err="1"/>
              <a:t>child</a:t>
            </a:r>
            <a:r>
              <a:rPr lang="tr-TR" sz="1800" dirty="0"/>
              <a:t> tablo, aday anahtarı içeren diğer tablo ise referans veya </a:t>
            </a:r>
            <a:r>
              <a:rPr lang="tr-TR" sz="1800" dirty="0" err="1"/>
              <a:t>parent</a:t>
            </a:r>
            <a:r>
              <a:rPr lang="tr-TR" sz="1800" dirty="0"/>
              <a:t> tablo olarak adlandırılır.</a:t>
            </a:r>
          </a:p>
          <a:p>
            <a:pPr marL="0" indent="0">
              <a:buNone/>
            </a:pPr>
            <a:endParaRPr lang="tr-TR" sz="1800" dirty="0"/>
          </a:p>
          <a:p>
            <a:endParaRPr lang="tr-TR" sz="1800" dirty="0"/>
          </a:p>
          <a:p>
            <a:endParaRPr lang="tr-TR" sz="1800" dirty="0"/>
          </a:p>
          <a:p>
            <a:endParaRPr lang="tr-TR" sz="1800" dirty="0"/>
          </a:p>
        </p:txBody>
      </p:sp>
      <p:pic>
        <p:nvPicPr>
          <p:cNvPr id="5" name="Resim 4">
            <a:extLst>
              <a:ext uri="{FF2B5EF4-FFF2-40B4-BE49-F238E27FC236}">
                <a16:creationId xmlns:a16="http://schemas.microsoft.com/office/drawing/2014/main" id="{306A6199-502F-487A-850E-88DC545C375B}"/>
              </a:ext>
            </a:extLst>
          </p:cNvPr>
          <p:cNvPicPr>
            <a:picLocks noChangeAspect="1"/>
          </p:cNvPicPr>
          <p:nvPr/>
        </p:nvPicPr>
        <p:blipFill>
          <a:blip r:embed="rId2"/>
          <a:stretch>
            <a:fillRect/>
          </a:stretch>
        </p:blipFill>
        <p:spPr>
          <a:xfrm>
            <a:off x="742949" y="4810317"/>
            <a:ext cx="3810000" cy="1790700"/>
          </a:xfrm>
          <a:prstGeom prst="rect">
            <a:avLst/>
          </a:prstGeom>
        </p:spPr>
      </p:pic>
      <p:pic>
        <p:nvPicPr>
          <p:cNvPr id="7" name="Resim 6">
            <a:extLst>
              <a:ext uri="{FF2B5EF4-FFF2-40B4-BE49-F238E27FC236}">
                <a16:creationId xmlns:a16="http://schemas.microsoft.com/office/drawing/2014/main" id="{C756DD30-3898-483A-80CB-58BA4876106B}"/>
              </a:ext>
            </a:extLst>
          </p:cNvPr>
          <p:cNvPicPr>
            <a:picLocks noChangeAspect="1"/>
          </p:cNvPicPr>
          <p:nvPr/>
        </p:nvPicPr>
        <p:blipFill>
          <a:blip r:embed="rId3"/>
          <a:stretch>
            <a:fillRect/>
          </a:stretch>
        </p:blipFill>
        <p:spPr>
          <a:xfrm>
            <a:off x="6162286" y="5257992"/>
            <a:ext cx="3314700" cy="1343025"/>
          </a:xfrm>
          <a:prstGeom prst="rect">
            <a:avLst/>
          </a:prstGeom>
        </p:spPr>
      </p:pic>
      <p:cxnSp>
        <p:nvCxnSpPr>
          <p:cNvPr id="13" name="Düz Bağlayıcı 12">
            <a:extLst>
              <a:ext uri="{FF2B5EF4-FFF2-40B4-BE49-F238E27FC236}">
                <a16:creationId xmlns:a16="http://schemas.microsoft.com/office/drawing/2014/main" id="{BF51FA53-0AFA-46B1-88AD-65DF791580D7}"/>
              </a:ext>
            </a:extLst>
          </p:cNvPr>
          <p:cNvCxnSpPr/>
          <p:nvPr/>
        </p:nvCxnSpPr>
        <p:spPr>
          <a:xfrm flipV="1">
            <a:off x="2313992" y="4540896"/>
            <a:ext cx="0" cy="269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a16="http://schemas.microsoft.com/office/drawing/2014/main" id="{B8745646-EFFD-437B-BB85-9F87965D20F6}"/>
              </a:ext>
            </a:extLst>
          </p:cNvPr>
          <p:cNvCxnSpPr/>
          <p:nvPr/>
        </p:nvCxnSpPr>
        <p:spPr>
          <a:xfrm>
            <a:off x="2313992" y="4540896"/>
            <a:ext cx="4335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Düz Ok Bağlayıcısı 18">
            <a:extLst>
              <a:ext uri="{FF2B5EF4-FFF2-40B4-BE49-F238E27FC236}">
                <a16:creationId xmlns:a16="http://schemas.microsoft.com/office/drawing/2014/main" id="{1E19909B-F69F-4F7C-8647-C727836E46A0}"/>
              </a:ext>
            </a:extLst>
          </p:cNvPr>
          <p:cNvCxnSpPr/>
          <p:nvPr/>
        </p:nvCxnSpPr>
        <p:spPr>
          <a:xfrm>
            <a:off x="6649616" y="4540896"/>
            <a:ext cx="0" cy="659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Graphic 6" descr="Bağlı değil düz dolguyla">
            <a:extLst>
              <a:ext uri="{FF2B5EF4-FFF2-40B4-BE49-F238E27FC236}">
                <a16:creationId xmlns:a16="http://schemas.microsoft.com/office/drawing/2014/main" id="{36B6743D-F07B-4B3C-ADB7-1F64182C39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6200000">
            <a:off x="8856490" y="-517491"/>
            <a:ext cx="3201485" cy="3201485"/>
          </a:xfrm>
          <a:prstGeom prst="rect">
            <a:avLst/>
          </a:prstGeom>
        </p:spPr>
      </p:pic>
    </p:spTree>
    <p:extLst>
      <p:ext uri="{BB962C8B-B14F-4D97-AF65-F5344CB8AC3E}">
        <p14:creationId xmlns:p14="http://schemas.microsoft.com/office/powerpoint/2010/main" val="365309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0723" y="789410"/>
            <a:ext cx="9467942" cy="5644282"/>
          </a:xfrm>
        </p:spPr>
        <p:txBody>
          <a:bodyPr>
            <a:normAutofit/>
          </a:bodyPr>
          <a:lstStyle/>
          <a:p>
            <a:r>
              <a:rPr lang="tr-TR" sz="1800" dirty="0"/>
              <a:t>FOREIGN KEY tablolar arası bağlantıları ortadan kaldıracak eylemleri engellemek için kullanılır. </a:t>
            </a:r>
          </a:p>
          <a:p>
            <a:r>
              <a:rPr lang="tr-TR" sz="1800" dirty="0"/>
              <a:t>FOREIGN KEY </a:t>
            </a:r>
            <a:r>
              <a:rPr lang="tr-TR" sz="1800" dirty="0" err="1"/>
              <a:t>kısıtı</a:t>
            </a:r>
            <a:r>
              <a:rPr lang="tr-TR" sz="1800" dirty="0"/>
              <a:t> aynı zamanda bu alana girilecek geçersiz bir veri durumunu da engeller çünkü veri işaret edilen tablodaki değerlerden biri olmak zorundadır. </a:t>
            </a:r>
          </a:p>
          <a:p>
            <a:endParaRPr lang="tr-TR" sz="1800" dirty="0"/>
          </a:p>
          <a:p>
            <a:r>
              <a:rPr lang="en-US" sz="1800" dirty="0"/>
              <a:t>CREATE TABLE Orders (</a:t>
            </a:r>
            <a:br>
              <a:rPr lang="en-US" sz="1800" dirty="0"/>
            </a:br>
            <a:r>
              <a:rPr lang="en-US" sz="1800" dirty="0"/>
              <a:t>    </a:t>
            </a:r>
            <a:r>
              <a:rPr lang="en-US" sz="1800" dirty="0" err="1"/>
              <a:t>OrderID</a:t>
            </a:r>
            <a:r>
              <a:rPr lang="en-US" sz="1800" dirty="0"/>
              <a:t> int NOT NULL PRIMARY KEY,</a:t>
            </a:r>
            <a:br>
              <a:rPr lang="en-US" sz="1800" dirty="0"/>
            </a:br>
            <a:r>
              <a:rPr lang="en-US" sz="1800" dirty="0"/>
              <a:t>    </a:t>
            </a:r>
            <a:r>
              <a:rPr lang="en-US" sz="1800" dirty="0" err="1"/>
              <a:t>OrderNumber</a:t>
            </a:r>
            <a:r>
              <a:rPr lang="en-US" sz="1800" dirty="0"/>
              <a:t> int NOT NULL,</a:t>
            </a:r>
            <a:br>
              <a:rPr lang="en-US" sz="1800" dirty="0"/>
            </a:br>
            <a:r>
              <a:rPr lang="en-US" sz="1800" dirty="0"/>
              <a:t>    </a:t>
            </a:r>
            <a:r>
              <a:rPr lang="en-US" sz="1800" dirty="0" err="1"/>
              <a:t>PersonID</a:t>
            </a:r>
            <a:r>
              <a:rPr lang="en-US" sz="1800" dirty="0"/>
              <a:t> int FOREIGN KEY REFERENCES Persons(</a:t>
            </a:r>
            <a:r>
              <a:rPr lang="en-US" sz="1800" dirty="0" err="1"/>
              <a:t>PersonID</a:t>
            </a:r>
            <a:r>
              <a:rPr lang="en-US" sz="1800" dirty="0"/>
              <a:t>)</a:t>
            </a:r>
            <a:br>
              <a:rPr lang="en-US" sz="1800" dirty="0"/>
            </a:br>
            <a:r>
              <a:rPr lang="en-US" sz="1800" dirty="0"/>
              <a:t>);</a:t>
            </a:r>
            <a:endParaRPr lang="tr-TR" sz="1800" dirty="0"/>
          </a:p>
          <a:p>
            <a:endParaRPr lang="tr-TR" sz="1800" dirty="0"/>
          </a:p>
          <a:p>
            <a:r>
              <a:rPr lang="en-US" sz="1800" dirty="0"/>
              <a:t>CREATE TABLE Orders (</a:t>
            </a:r>
            <a:br>
              <a:rPr lang="en-US" sz="1800" dirty="0"/>
            </a:br>
            <a:r>
              <a:rPr lang="en-US" sz="1800" dirty="0"/>
              <a:t>    </a:t>
            </a:r>
            <a:r>
              <a:rPr lang="en-US" sz="1800" dirty="0" err="1"/>
              <a:t>OrderID</a:t>
            </a:r>
            <a:r>
              <a:rPr lang="en-US" sz="1800" dirty="0"/>
              <a:t> int NOT NULL,</a:t>
            </a:r>
            <a:br>
              <a:rPr lang="en-US" sz="1800" dirty="0"/>
            </a:br>
            <a:r>
              <a:rPr lang="en-US" sz="1800" dirty="0"/>
              <a:t>    </a:t>
            </a:r>
            <a:r>
              <a:rPr lang="en-US" sz="1800" dirty="0" err="1"/>
              <a:t>OrderNumber</a:t>
            </a:r>
            <a:r>
              <a:rPr lang="en-US" sz="1800" dirty="0"/>
              <a:t> int NOT NULL,</a:t>
            </a:r>
            <a:br>
              <a:rPr lang="en-US" sz="1800" dirty="0"/>
            </a:br>
            <a:r>
              <a:rPr lang="en-US" sz="1800" dirty="0"/>
              <a:t>    </a:t>
            </a:r>
            <a:r>
              <a:rPr lang="en-US" sz="1800" dirty="0" err="1"/>
              <a:t>PersonID</a:t>
            </a:r>
            <a:r>
              <a:rPr lang="en-US" sz="1800" dirty="0"/>
              <a:t> int,</a:t>
            </a:r>
            <a:br>
              <a:rPr lang="en-US" sz="1800" dirty="0"/>
            </a:br>
            <a:r>
              <a:rPr lang="en-US" sz="1800" dirty="0"/>
              <a:t>    PRIMARY KEY (</a:t>
            </a:r>
            <a:r>
              <a:rPr lang="en-US" sz="1800" dirty="0" err="1"/>
              <a:t>OrderID</a:t>
            </a:r>
            <a:r>
              <a:rPr lang="en-US" sz="1800" dirty="0"/>
              <a:t>),</a:t>
            </a:r>
            <a:br>
              <a:rPr lang="en-US" sz="1800" dirty="0"/>
            </a:br>
            <a:r>
              <a:rPr lang="en-US" sz="1800" dirty="0"/>
              <a:t>    CONSTRAINT </a:t>
            </a:r>
            <a:r>
              <a:rPr lang="en-US" sz="1800" dirty="0" err="1"/>
              <a:t>FK_PersonOrder</a:t>
            </a:r>
            <a:r>
              <a:rPr lang="en-US" sz="1800" dirty="0"/>
              <a:t> FOREIGN KEY (</a:t>
            </a:r>
            <a:r>
              <a:rPr lang="en-US" sz="1800" dirty="0" err="1"/>
              <a:t>PersonID</a:t>
            </a:r>
            <a:r>
              <a:rPr lang="en-US" sz="1800" dirty="0"/>
              <a:t>)</a:t>
            </a:r>
            <a:br>
              <a:rPr lang="en-US" sz="1800" dirty="0"/>
            </a:br>
            <a:r>
              <a:rPr lang="en-US" sz="1800" dirty="0"/>
              <a:t>    REFERENCES Persons(</a:t>
            </a:r>
            <a:r>
              <a:rPr lang="en-US" sz="1800" dirty="0" err="1"/>
              <a:t>PersonID</a:t>
            </a:r>
            <a:r>
              <a:rPr lang="en-US" sz="1800" dirty="0"/>
              <a:t>)</a:t>
            </a:r>
            <a:br>
              <a:rPr lang="en-US" sz="1800" dirty="0"/>
            </a:br>
            <a:r>
              <a:rPr lang="en-US" sz="1800" dirty="0"/>
              <a:t>);</a:t>
            </a:r>
            <a:endParaRPr lang="tr-TR" sz="1800" dirty="0"/>
          </a:p>
          <a:p>
            <a:endParaRPr lang="tr-TR" sz="1800" dirty="0"/>
          </a:p>
          <a:p>
            <a:endParaRPr lang="tr-TR" sz="1800" dirty="0"/>
          </a:p>
          <a:p>
            <a:endParaRPr lang="tr-TR" sz="1800" dirty="0"/>
          </a:p>
        </p:txBody>
      </p:sp>
      <p:cxnSp>
        <p:nvCxnSpPr>
          <p:cNvPr id="13" name="Düz Bağlayıcı 12">
            <a:extLst>
              <a:ext uri="{FF2B5EF4-FFF2-40B4-BE49-F238E27FC236}">
                <a16:creationId xmlns:a16="http://schemas.microsoft.com/office/drawing/2014/main" id="{BF51FA53-0AFA-46B1-88AD-65DF791580D7}"/>
              </a:ext>
            </a:extLst>
          </p:cNvPr>
          <p:cNvCxnSpPr/>
          <p:nvPr/>
        </p:nvCxnSpPr>
        <p:spPr>
          <a:xfrm flipV="1">
            <a:off x="2313992" y="4540896"/>
            <a:ext cx="0" cy="26942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descr="Bağlı değil düz dolguyla">
            <a:extLst>
              <a:ext uri="{FF2B5EF4-FFF2-40B4-BE49-F238E27FC236}">
                <a16:creationId xmlns:a16="http://schemas.microsoft.com/office/drawing/2014/main" id="{E2DB9742-69E2-4303-880A-D298224C93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9330136" y="1608832"/>
            <a:ext cx="3201485" cy="3201485"/>
          </a:xfrm>
          <a:prstGeom prst="rect">
            <a:avLst/>
          </a:prstGeom>
        </p:spPr>
      </p:pic>
    </p:spTree>
    <p:extLst>
      <p:ext uri="{BB962C8B-B14F-4D97-AF65-F5344CB8AC3E}">
        <p14:creationId xmlns:p14="http://schemas.microsoft.com/office/powerpoint/2010/main" val="3268400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endParaRPr lang="tr-TR" sz="2200"/>
          </a:p>
          <a:p>
            <a:r>
              <a:rPr lang="tr-TR" sz="2200"/>
              <a:t>FOREIGN KEY kısıtı oluşturulup tablo bağlantısı sağlandığında bazı kurallar ele alınmalıdır.</a:t>
            </a:r>
          </a:p>
          <a:p>
            <a:endParaRPr lang="tr-TR" sz="2200"/>
          </a:p>
          <a:p>
            <a:pPr lvl="1"/>
            <a:r>
              <a:rPr lang="tr-TR" sz="2200"/>
              <a:t>FK alanında, Ana tablonun referans alınan sütununda bulunmayan bir veri girişi yapılmamalıdır.</a:t>
            </a:r>
          </a:p>
          <a:p>
            <a:pPr lvl="1"/>
            <a:r>
              <a:rPr lang="tr-TR" sz="2200"/>
              <a:t>Child tabloda ne olacağını tam belirtmeden child tabloda karşılığı olan bir refarans alınan sütun değeri Ana tabloda güncellenmemelidir.</a:t>
            </a:r>
          </a:p>
          <a:p>
            <a:pPr lvl="1"/>
            <a:r>
              <a:rPr lang="tr-TR" sz="2200"/>
              <a:t> Child tabloda ne olacağını tam belirtmeden child tabloda karşılığı olan bir refarans alınan sütun değeri Ana tablodan silinmemelidir.</a:t>
            </a:r>
          </a:p>
          <a:p>
            <a:pPr lvl="1"/>
            <a:endParaRPr lang="tr-TR" sz="2200"/>
          </a:p>
        </p:txBody>
      </p:sp>
      <p:pic>
        <p:nvPicPr>
          <p:cNvPr id="5" name="Graphic 6" descr="Bağlı değil düz dolguyla">
            <a:extLst>
              <a:ext uri="{FF2B5EF4-FFF2-40B4-BE49-F238E27FC236}">
                <a16:creationId xmlns:a16="http://schemas.microsoft.com/office/drawing/2014/main" id="{831F304F-8B9E-4379-850F-275D3C6A3A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9136087" y="-521860"/>
            <a:ext cx="2378014" cy="2760995"/>
          </a:xfrm>
          <a:prstGeom prst="rect">
            <a:avLst/>
          </a:prstGeom>
        </p:spPr>
      </p:pic>
    </p:spTree>
    <p:extLst>
      <p:ext uri="{BB962C8B-B14F-4D97-AF65-F5344CB8AC3E}">
        <p14:creationId xmlns:p14="http://schemas.microsoft.com/office/powerpoint/2010/main" val="322137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C7A11D5-D832-4725-AA7F-25E1DC15767D}"/>
              </a:ext>
            </a:extLst>
          </p:cNvPr>
          <p:cNvSpPr>
            <a:spLocks noGrp="1"/>
          </p:cNvSpPr>
          <p:nvPr>
            <p:ph type="title"/>
          </p:nvPr>
        </p:nvSpPr>
        <p:spPr>
          <a:xfrm>
            <a:off x="838200" y="365125"/>
            <a:ext cx="10515600" cy="1325563"/>
          </a:xfrm>
        </p:spPr>
        <p:txBody>
          <a:bodyPr>
            <a:normAutofit/>
          </a:bodyPr>
          <a:lstStyle/>
          <a:p>
            <a:endParaRPr lang="tr-TR"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30A73E0-6D98-4E07-BA74-339CABE9FED9}"/>
              </a:ext>
            </a:extLst>
          </p:cNvPr>
          <p:cNvSpPr>
            <a:spLocks noGrp="1"/>
          </p:cNvSpPr>
          <p:nvPr>
            <p:ph idx="1"/>
          </p:nvPr>
        </p:nvSpPr>
        <p:spPr>
          <a:xfrm>
            <a:off x="838200" y="1929384"/>
            <a:ext cx="10515600" cy="4251960"/>
          </a:xfrm>
        </p:spPr>
        <p:txBody>
          <a:bodyPr>
            <a:normAutofit/>
          </a:bodyPr>
          <a:lstStyle/>
          <a:p>
            <a:r>
              <a:rPr lang="tr-TR" sz="2200"/>
              <a:t>Eğer Child tabloda karşılığı olan Ana tablodaki bir kaydı silmek veya güncellemek istiyorsak Cascade kuralları olarak bilinen bazı silme ve güncelleme işlemlerini ele almamız gerekir.</a:t>
            </a:r>
          </a:p>
          <a:p>
            <a:endParaRPr lang="tr-TR" sz="2200"/>
          </a:p>
          <a:p>
            <a:r>
              <a:rPr lang="tr-TR" sz="2200"/>
              <a:t>On Delete Cascade: Child tablo tarafından referans alınan Ana tablodaki bir anahtar değeri silmek için kullanılır. Çocuk tablodaki bu FK içeren tüm satırlarda aynı zamanda silinir.</a:t>
            </a:r>
          </a:p>
          <a:p>
            <a:endParaRPr lang="tr-TR" sz="2200"/>
          </a:p>
          <a:p>
            <a:r>
              <a:rPr lang="tr-TR" sz="2200"/>
              <a:t>On Update Cascade:  Child tablo tarafından referans alınan Ana tablodaki bir anahtar değeri güncellemek için kullanılır. Çocuk tablodaki bu FK içeren tüm satırlarda aynı zamanda güncellenir.</a:t>
            </a:r>
          </a:p>
          <a:p>
            <a:endParaRPr lang="tr-TR" sz="2200"/>
          </a:p>
        </p:txBody>
      </p:sp>
    </p:spTree>
    <p:extLst>
      <p:ext uri="{BB962C8B-B14F-4D97-AF65-F5344CB8AC3E}">
        <p14:creationId xmlns:p14="http://schemas.microsoft.com/office/powerpoint/2010/main" val="19474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nvan 1">
            <a:extLst>
              <a:ext uri="{FF2B5EF4-FFF2-40B4-BE49-F238E27FC236}">
                <a16:creationId xmlns:a16="http://schemas.microsoft.com/office/drawing/2014/main" id="{73880970-7216-4B6D-A602-6262C1DD8880}"/>
              </a:ext>
            </a:extLst>
          </p:cNvPr>
          <p:cNvSpPr>
            <a:spLocks noGrp="1"/>
          </p:cNvSpPr>
          <p:nvPr>
            <p:ph type="title"/>
          </p:nvPr>
        </p:nvSpPr>
        <p:spPr>
          <a:xfrm>
            <a:off x="838200" y="365125"/>
            <a:ext cx="10515600" cy="1325563"/>
          </a:xfrm>
        </p:spPr>
        <p:txBody>
          <a:bodyPr>
            <a:normAutofit/>
          </a:bodyPr>
          <a:lstStyle/>
          <a:p>
            <a:r>
              <a:rPr lang="tr-TR" sz="5400"/>
              <a:t>DEFAULT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186937" y="2055813"/>
            <a:ext cx="10515600" cy="4545202"/>
          </a:xfrm>
        </p:spPr>
        <p:txBody>
          <a:bodyPr>
            <a:normAutofit lnSpcReduction="10000"/>
          </a:bodyPr>
          <a:lstStyle/>
          <a:p>
            <a:pPr marL="457200" lvl="1" indent="0">
              <a:buNone/>
            </a:pPr>
            <a:r>
              <a:rPr lang="tr-TR" sz="1100" dirty="0"/>
              <a:t>Bir alan için varsayılan değer sağlamak için kullanılır.</a:t>
            </a:r>
          </a:p>
          <a:p>
            <a:pPr marL="457200" lvl="1" indent="0">
              <a:buNone/>
            </a:pPr>
            <a:r>
              <a:rPr lang="tr-TR" sz="1100" dirty="0"/>
              <a:t>Eğer başka bir değer belirtilmediyse tüm yeni kayıtlara bu varsayılan değer atanacaktır.</a:t>
            </a:r>
          </a:p>
          <a:p>
            <a:endParaRPr lang="tr-TR" sz="1100" dirty="0"/>
          </a:p>
          <a:p>
            <a:r>
              <a:rPr lang="en-US" sz="1100" dirty="0"/>
              <a:t>CREATE TABLE Persons (</a:t>
            </a:r>
            <a:br>
              <a:rPr lang="en-US" sz="1100" dirty="0"/>
            </a:br>
            <a:r>
              <a:rPr lang="en-US" sz="1100" dirty="0"/>
              <a:t>    ID int NOT NULL,</a:t>
            </a:r>
            <a:br>
              <a:rPr lang="en-US" sz="1100" dirty="0"/>
            </a:br>
            <a:r>
              <a:rPr lang="en-US" sz="1100" dirty="0"/>
              <a:t>    </a:t>
            </a:r>
            <a:r>
              <a:rPr lang="en-US" sz="1100" dirty="0" err="1"/>
              <a:t>LastName</a:t>
            </a:r>
            <a:r>
              <a:rPr lang="en-US" sz="1100" dirty="0"/>
              <a:t> varchar(255) NOT NULL,</a:t>
            </a:r>
            <a:br>
              <a:rPr lang="en-US" sz="1100" dirty="0"/>
            </a:br>
            <a:r>
              <a:rPr lang="en-US" sz="1100" dirty="0"/>
              <a:t>    FirstName varchar(255),</a:t>
            </a:r>
            <a:br>
              <a:rPr lang="en-US" sz="1100" dirty="0"/>
            </a:br>
            <a:r>
              <a:rPr lang="en-US" sz="1100" dirty="0"/>
              <a:t>    Age int,</a:t>
            </a:r>
            <a:br>
              <a:rPr lang="en-US" sz="1100" dirty="0"/>
            </a:br>
            <a:r>
              <a:rPr lang="en-US" sz="1100" dirty="0"/>
              <a:t>    City varchar(255) DEFAULT ’S</a:t>
            </a:r>
            <a:r>
              <a:rPr lang="tr-TR" sz="1100" dirty="0" err="1"/>
              <a:t>akarya</a:t>
            </a:r>
            <a:r>
              <a:rPr lang="en-US" sz="1100" dirty="0"/>
              <a:t>'</a:t>
            </a:r>
            <a:br>
              <a:rPr lang="en-US" sz="1100" dirty="0"/>
            </a:br>
            <a:r>
              <a:rPr lang="en-US" sz="1100" dirty="0"/>
              <a:t>);</a:t>
            </a:r>
            <a:endParaRPr lang="tr-TR" sz="1100" dirty="0"/>
          </a:p>
          <a:p>
            <a:endParaRPr lang="tr-TR" sz="1100" dirty="0"/>
          </a:p>
          <a:p>
            <a:r>
              <a:rPr lang="en-US" sz="1100" dirty="0"/>
              <a:t>CREATE TABLE Orders (</a:t>
            </a:r>
            <a:br>
              <a:rPr lang="en-US" sz="1100" dirty="0"/>
            </a:br>
            <a:r>
              <a:rPr lang="en-US" sz="1100" dirty="0"/>
              <a:t>    ID int NOT NULL,</a:t>
            </a:r>
            <a:br>
              <a:rPr lang="en-US" sz="1100" dirty="0"/>
            </a:br>
            <a:r>
              <a:rPr lang="en-US" sz="1100" dirty="0"/>
              <a:t>    </a:t>
            </a:r>
            <a:r>
              <a:rPr lang="en-US" sz="1100" dirty="0" err="1"/>
              <a:t>OrderNumber</a:t>
            </a:r>
            <a:r>
              <a:rPr lang="en-US" sz="1100" dirty="0"/>
              <a:t> int NOT NULL,</a:t>
            </a:r>
            <a:br>
              <a:rPr lang="en-US" sz="1100" dirty="0"/>
            </a:br>
            <a:r>
              <a:rPr lang="en-US" sz="1100" dirty="0"/>
              <a:t>    </a:t>
            </a:r>
            <a:r>
              <a:rPr lang="en-US" sz="1100" dirty="0" err="1"/>
              <a:t>OrderDate</a:t>
            </a:r>
            <a:r>
              <a:rPr lang="en-US" sz="1100" dirty="0"/>
              <a:t> date DEFAULT GETDATE()</a:t>
            </a:r>
            <a:br>
              <a:rPr lang="en-US" sz="1100" dirty="0"/>
            </a:br>
            <a:r>
              <a:rPr lang="en-US" sz="1100" dirty="0"/>
              <a:t>);</a:t>
            </a:r>
            <a:endParaRPr lang="tr-TR" sz="1100" dirty="0"/>
          </a:p>
          <a:p>
            <a:endParaRPr lang="tr-TR" sz="1100" dirty="0"/>
          </a:p>
          <a:p>
            <a:r>
              <a:rPr lang="en-US" sz="1100" dirty="0"/>
              <a:t>ALTER TABLE Persons</a:t>
            </a:r>
            <a:br>
              <a:rPr lang="en-US" sz="1100" dirty="0"/>
            </a:br>
            <a:r>
              <a:rPr lang="en-US" sz="1100" dirty="0"/>
              <a:t>ADD CONSTRAINT </a:t>
            </a:r>
            <a:r>
              <a:rPr lang="en-US" sz="1100" dirty="0" err="1"/>
              <a:t>df_City</a:t>
            </a:r>
            <a:r>
              <a:rPr lang="en-US" sz="1100" dirty="0"/>
              <a:t> </a:t>
            </a:r>
            <a:br>
              <a:rPr lang="en-US" sz="1100" dirty="0"/>
            </a:br>
            <a:r>
              <a:rPr lang="en-US" sz="1100" dirty="0"/>
              <a:t>DEFAULT ’Sa</a:t>
            </a:r>
            <a:r>
              <a:rPr lang="tr-TR" sz="1100" dirty="0" err="1"/>
              <a:t>karya</a:t>
            </a:r>
            <a:r>
              <a:rPr lang="en-US" sz="1100" dirty="0"/>
              <a:t>' FOR City;</a:t>
            </a:r>
            <a:endParaRPr lang="tr-TR" sz="1100" dirty="0"/>
          </a:p>
          <a:p>
            <a:endParaRPr lang="tr-TR" sz="1100" dirty="0"/>
          </a:p>
          <a:p>
            <a:r>
              <a:rPr lang="en-US" sz="1100" dirty="0"/>
              <a:t>ALTER TABLE Persons</a:t>
            </a:r>
            <a:br>
              <a:rPr lang="en-US" sz="1100" dirty="0"/>
            </a:br>
            <a:r>
              <a:rPr lang="en-US" sz="1100" dirty="0"/>
              <a:t>ALTER COLUMN City DROP DEFAULT;</a:t>
            </a:r>
            <a:endParaRPr lang="tr-TR" sz="1100" dirty="0"/>
          </a:p>
          <a:p>
            <a:endParaRPr lang="tr-TR" sz="1100" dirty="0"/>
          </a:p>
          <a:p>
            <a:endParaRPr lang="tr-TR" sz="1100" dirty="0"/>
          </a:p>
        </p:txBody>
      </p:sp>
      <p:pic>
        <p:nvPicPr>
          <p:cNvPr id="6" name="Graphic 6" descr="Disk ana hat">
            <a:extLst>
              <a:ext uri="{FF2B5EF4-FFF2-40B4-BE49-F238E27FC236}">
                <a16:creationId xmlns:a16="http://schemas.microsoft.com/office/drawing/2014/main" id="{71A71738-771E-4A5C-844F-9854418BED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8014453" y="2431134"/>
            <a:ext cx="3201485" cy="3201485"/>
          </a:xfrm>
          <a:prstGeom prst="rect">
            <a:avLst/>
          </a:prstGeom>
        </p:spPr>
      </p:pic>
    </p:spTree>
    <p:extLst>
      <p:ext uri="{BB962C8B-B14F-4D97-AF65-F5344CB8AC3E}">
        <p14:creationId xmlns:p14="http://schemas.microsoft.com/office/powerpoint/2010/main" val="1037355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nvan 1">
            <a:extLst>
              <a:ext uri="{FF2B5EF4-FFF2-40B4-BE49-F238E27FC236}">
                <a16:creationId xmlns:a16="http://schemas.microsoft.com/office/drawing/2014/main" id="{DCD18AE5-535B-4EF5-B6AC-49A6F4A01166}"/>
              </a:ext>
            </a:extLst>
          </p:cNvPr>
          <p:cNvSpPr>
            <a:spLocks noGrp="1"/>
          </p:cNvSpPr>
          <p:nvPr>
            <p:ph type="title"/>
          </p:nvPr>
        </p:nvSpPr>
        <p:spPr>
          <a:xfrm>
            <a:off x="838200" y="365125"/>
            <a:ext cx="10515600" cy="1325563"/>
          </a:xfrm>
        </p:spPr>
        <p:txBody>
          <a:bodyPr>
            <a:normAutofit/>
          </a:bodyPr>
          <a:lstStyle/>
          <a:p>
            <a:r>
              <a:rPr lang="tr-TR" sz="5400" dirty="0"/>
              <a:t>IDENTITY</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endParaRPr lang="tr-TR" sz="1700" dirty="0"/>
          </a:p>
          <a:p>
            <a:r>
              <a:rPr lang="tr-TR" sz="1700" dirty="0"/>
              <a:t>Otomatik artış; bir tabloya yeni bir değer eklendiğinde otomatik olarak üretilecek benzersiz bir sayı sağlar. Genellikle bu değer yeni bir kayıt eklendiğinde otomatik olarak oluşturulmasını isteyeceğimiz </a:t>
            </a:r>
            <a:r>
              <a:rPr lang="tr-TR" sz="1700" dirty="0" err="1"/>
              <a:t>Primary</a:t>
            </a:r>
            <a:r>
              <a:rPr lang="tr-TR" sz="1700" dirty="0"/>
              <a:t> </a:t>
            </a:r>
            <a:r>
              <a:rPr lang="tr-TR" sz="1700" dirty="0" err="1"/>
              <a:t>Key</a:t>
            </a:r>
            <a:r>
              <a:rPr lang="tr-TR" sz="1700" dirty="0"/>
              <a:t> alanıdır </a:t>
            </a:r>
          </a:p>
          <a:p>
            <a:endParaRPr lang="tr-TR" sz="1700" dirty="0"/>
          </a:p>
          <a:p>
            <a:r>
              <a:rPr lang="en-US" sz="1700" dirty="0"/>
              <a:t>CREATE TABLE Persons (</a:t>
            </a:r>
            <a:br>
              <a:rPr lang="en-US" sz="1700" dirty="0"/>
            </a:br>
            <a:r>
              <a:rPr lang="en-US" sz="1700" dirty="0"/>
              <a:t>    ID int IDENTITY(1,1) PRIMARY KEY,</a:t>
            </a:r>
            <a:br>
              <a:rPr lang="en-US" sz="1700" dirty="0"/>
            </a:br>
            <a:r>
              <a:rPr lang="en-US" sz="1700" dirty="0"/>
              <a:t>    </a:t>
            </a:r>
            <a:r>
              <a:rPr lang="en-US" sz="1700" dirty="0" err="1"/>
              <a:t>LastName</a:t>
            </a:r>
            <a:r>
              <a:rPr lang="en-US" sz="1700" dirty="0"/>
              <a:t> varchar(255) NOT NULL,</a:t>
            </a:r>
            <a:br>
              <a:rPr lang="en-US" sz="1700" dirty="0"/>
            </a:br>
            <a:r>
              <a:rPr lang="en-US" sz="1700" dirty="0"/>
              <a:t>    FirstName varchar(255),</a:t>
            </a:r>
            <a:br>
              <a:rPr lang="en-US" sz="1700" dirty="0"/>
            </a:br>
            <a:r>
              <a:rPr lang="en-US" sz="1700" dirty="0"/>
              <a:t>    Age int</a:t>
            </a:r>
            <a:br>
              <a:rPr lang="en-US" sz="1700" dirty="0"/>
            </a:br>
            <a:r>
              <a:rPr lang="en-US" sz="1700" dirty="0"/>
              <a:t>);</a:t>
            </a:r>
            <a:endParaRPr lang="tr-TR" sz="1700" dirty="0"/>
          </a:p>
          <a:p>
            <a:endParaRPr lang="tr-TR" sz="1700" dirty="0"/>
          </a:p>
          <a:p>
            <a:r>
              <a:rPr lang="tr-TR" sz="1700" dirty="0"/>
              <a:t>IDENTITY(10,5) yapsaydık ne olurdu?</a:t>
            </a:r>
          </a:p>
          <a:p>
            <a:endParaRPr lang="tr-TR" sz="1700" dirty="0"/>
          </a:p>
          <a:p>
            <a:r>
              <a:rPr lang="tr-TR" sz="1700" dirty="0"/>
              <a:t>Yeni kayıt </a:t>
            </a:r>
            <a:r>
              <a:rPr lang="tr-TR" sz="1700" dirty="0" err="1"/>
              <a:t>Insert</a:t>
            </a:r>
            <a:r>
              <a:rPr lang="tr-TR" sz="1700" dirty="0"/>
              <a:t> edilirken artık bu değer belirtilmez VTYS tarafından otomatik eklenir. </a:t>
            </a:r>
          </a:p>
          <a:p>
            <a:endParaRPr lang="tr-TR" sz="1700" dirty="0"/>
          </a:p>
        </p:txBody>
      </p:sp>
      <p:pic>
        <p:nvPicPr>
          <p:cNvPr id="6" name="Graphic 6" descr="Çalışan kimlik kartı ana hat">
            <a:extLst>
              <a:ext uri="{FF2B5EF4-FFF2-40B4-BE49-F238E27FC236}">
                <a16:creationId xmlns:a16="http://schemas.microsoft.com/office/drawing/2014/main" id="{9F8AACFF-744A-4A44-AE06-BF18E931B8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6200000">
            <a:off x="8711765" y="2931094"/>
            <a:ext cx="3201485" cy="3201485"/>
          </a:xfrm>
          <a:prstGeom prst="rect">
            <a:avLst/>
          </a:prstGeom>
        </p:spPr>
      </p:pic>
    </p:spTree>
    <p:extLst>
      <p:ext uri="{BB962C8B-B14F-4D97-AF65-F5344CB8AC3E}">
        <p14:creationId xmlns:p14="http://schemas.microsoft.com/office/powerpoint/2010/main" val="20034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967D49F7-4A67-44A5-A6B9-A00909BE7643}"/>
              </a:ext>
            </a:extLst>
          </p:cNvPr>
          <p:cNvSpPr txBox="1"/>
          <p:nvPr/>
        </p:nvSpPr>
        <p:spPr>
          <a:xfrm>
            <a:off x="354231" y="963080"/>
            <a:ext cx="4605681"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i="0" kern="1200" dirty="0">
                <a:solidFill>
                  <a:schemeClr val="tx1"/>
                </a:solidFill>
                <a:effectLst/>
                <a:latin typeface="+mj-lt"/>
                <a:ea typeface="+mj-ea"/>
                <a:cs typeface="+mj-cs"/>
              </a:rPr>
              <a:t>SQL DML </a:t>
            </a:r>
            <a:endParaRPr lang="tr-TR" sz="4400" b="1" dirty="0">
              <a:latin typeface="+mj-lt"/>
              <a:ea typeface="+mj-ea"/>
              <a:cs typeface="+mj-cs"/>
            </a:endParaRPr>
          </a:p>
          <a:p>
            <a:pPr>
              <a:lnSpc>
                <a:spcPct val="90000"/>
              </a:lnSpc>
              <a:spcBef>
                <a:spcPct val="0"/>
              </a:spcBef>
              <a:spcAft>
                <a:spcPts val="600"/>
              </a:spcAft>
            </a:pPr>
            <a:r>
              <a:rPr lang="en-US" sz="4400" b="1" i="0" kern="1200" dirty="0">
                <a:solidFill>
                  <a:schemeClr val="tx1"/>
                </a:solidFill>
                <a:effectLst/>
                <a:latin typeface="+mj-lt"/>
                <a:ea typeface="+mj-ea"/>
                <a:cs typeface="+mj-cs"/>
              </a:rPr>
              <a:t>(Data Manipulation Language) </a:t>
            </a:r>
            <a:endParaRPr lang="tr-TR" sz="4400" b="1" i="0" kern="1200" dirty="0">
              <a:solidFill>
                <a:schemeClr val="tx1"/>
              </a:solidFill>
              <a:effectLst/>
              <a:latin typeface="+mj-lt"/>
              <a:ea typeface="+mj-ea"/>
              <a:cs typeface="+mj-cs"/>
            </a:endParaRPr>
          </a:p>
          <a:p>
            <a:pPr>
              <a:lnSpc>
                <a:spcPct val="90000"/>
              </a:lnSpc>
              <a:spcBef>
                <a:spcPct val="0"/>
              </a:spcBef>
              <a:spcAft>
                <a:spcPts val="600"/>
              </a:spcAft>
            </a:pPr>
            <a:r>
              <a:rPr lang="en-US" sz="4400" b="1" i="0" kern="1200" dirty="0">
                <a:solidFill>
                  <a:schemeClr val="tx1"/>
                </a:solidFill>
                <a:effectLst/>
                <a:latin typeface="+mj-lt"/>
                <a:ea typeface="+mj-ea"/>
                <a:cs typeface="+mj-cs"/>
              </a:rPr>
              <a:t>Veri </a:t>
            </a:r>
            <a:r>
              <a:rPr lang="en-US" sz="4400" b="1" i="0" kern="1200" dirty="0" err="1">
                <a:solidFill>
                  <a:schemeClr val="tx1"/>
                </a:solidFill>
                <a:effectLst/>
                <a:latin typeface="+mj-lt"/>
                <a:ea typeface="+mj-ea"/>
                <a:cs typeface="+mj-cs"/>
              </a:rPr>
              <a:t>İşleme</a:t>
            </a:r>
            <a:r>
              <a:rPr lang="en-US" sz="4400" b="1" i="0" kern="1200" dirty="0">
                <a:solidFill>
                  <a:schemeClr val="tx1"/>
                </a:solidFill>
                <a:effectLst/>
                <a:latin typeface="+mj-lt"/>
                <a:ea typeface="+mj-ea"/>
                <a:cs typeface="+mj-cs"/>
              </a:rPr>
              <a:t> Dili </a:t>
            </a:r>
            <a:endParaRPr lang="en-US" sz="4400" b="0" i="0" kern="1200" dirty="0">
              <a:solidFill>
                <a:schemeClr val="tx1"/>
              </a:solidFill>
              <a:effectLst/>
              <a:latin typeface="+mj-lt"/>
              <a:ea typeface="+mj-ea"/>
              <a:cs typeface="+mj-cs"/>
            </a:endParaRP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kdörtgen 3"/>
          <p:cNvSpPr/>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1900" b="0" i="0" dirty="0">
                <a:effectLst/>
              </a:rPr>
              <a:t>Veri </a:t>
            </a:r>
            <a:r>
              <a:rPr lang="en-US" sz="1900" b="0" i="0" dirty="0" err="1">
                <a:effectLst/>
              </a:rPr>
              <a:t>girmek</a:t>
            </a:r>
            <a:r>
              <a:rPr lang="en-US" sz="1900" b="0" i="0" dirty="0">
                <a:effectLst/>
              </a:rPr>
              <a:t>, </a:t>
            </a:r>
            <a:r>
              <a:rPr lang="en-US" sz="1900" b="0" i="0" dirty="0" err="1">
                <a:effectLst/>
              </a:rPr>
              <a:t>değiştirmek</a:t>
            </a:r>
            <a:r>
              <a:rPr lang="en-US" sz="1900" b="0" i="0" dirty="0">
                <a:effectLst/>
              </a:rPr>
              <a:t>, </a:t>
            </a:r>
            <a:r>
              <a:rPr lang="en-US" sz="1900" b="0" i="0" dirty="0" err="1">
                <a:effectLst/>
              </a:rPr>
              <a:t>silmek</a:t>
            </a:r>
            <a:r>
              <a:rPr lang="en-US" sz="1900" b="0" i="0" dirty="0">
                <a:effectLst/>
              </a:rPr>
              <a:t> </a:t>
            </a:r>
            <a:r>
              <a:rPr lang="en-US" sz="1900" b="0" i="0" dirty="0" err="1">
                <a:effectLst/>
              </a:rPr>
              <a:t>ve</a:t>
            </a:r>
            <a:r>
              <a:rPr lang="en-US" sz="1900" b="0" i="0" dirty="0">
                <a:effectLst/>
              </a:rPr>
              <a:t> </a:t>
            </a:r>
            <a:r>
              <a:rPr lang="en-US" sz="1900" b="0" i="0" dirty="0" err="1">
                <a:effectLst/>
              </a:rPr>
              <a:t>verileri</a:t>
            </a:r>
            <a:r>
              <a:rPr lang="en-US" sz="1900" b="0" i="0" dirty="0">
                <a:effectLst/>
              </a:rPr>
              <a:t> </a:t>
            </a:r>
            <a:r>
              <a:rPr lang="en-US" sz="1900" b="0" i="0" dirty="0" err="1">
                <a:effectLst/>
              </a:rPr>
              <a:t>almak</a:t>
            </a:r>
            <a:r>
              <a:rPr lang="en-US" sz="1900" b="0" i="0" dirty="0">
                <a:effectLst/>
              </a:rPr>
              <a:t> </a:t>
            </a:r>
            <a:r>
              <a:rPr lang="en-US" sz="1900" b="0" i="0" dirty="0" err="1">
                <a:effectLst/>
              </a:rPr>
              <a:t>için</a:t>
            </a:r>
            <a:r>
              <a:rPr lang="en-US" sz="1900" b="0" i="0" dirty="0">
                <a:effectLst/>
              </a:rPr>
              <a:t> </a:t>
            </a:r>
            <a:r>
              <a:rPr lang="en-US" sz="1900" b="0" i="0" dirty="0" err="1">
                <a:effectLst/>
              </a:rPr>
              <a:t>kullanılan</a:t>
            </a:r>
            <a:r>
              <a:rPr lang="en-US" sz="1900" b="0" i="0" dirty="0">
                <a:effectLst/>
              </a:rPr>
              <a:t> DML </a:t>
            </a:r>
            <a:r>
              <a:rPr lang="en-US" sz="1900" b="0" i="0" dirty="0" err="1">
                <a:effectLst/>
              </a:rPr>
              <a:t>komutlarının</a:t>
            </a:r>
            <a:r>
              <a:rPr lang="en-US" sz="1900" b="0" i="0" dirty="0">
                <a:effectLst/>
              </a:rPr>
              <a:t> </a:t>
            </a:r>
            <a:r>
              <a:rPr lang="en-US" sz="1900" b="0" i="0" dirty="0" err="1">
                <a:effectLst/>
              </a:rPr>
              <a:t>tümü</a:t>
            </a:r>
            <a:r>
              <a:rPr lang="en-US" sz="1900" b="0" i="0" dirty="0">
                <a:effectLst/>
              </a:rPr>
              <a:t> </a:t>
            </a:r>
            <a:r>
              <a:rPr lang="en-US" sz="1900" b="0" i="0" dirty="0" err="1">
                <a:effectLst/>
              </a:rPr>
              <a:t>olarak</a:t>
            </a:r>
            <a:r>
              <a:rPr lang="en-US" sz="1900" b="0" i="0" dirty="0">
                <a:effectLst/>
              </a:rPr>
              <a:t> </a:t>
            </a:r>
            <a:r>
              <a:rPr lang="en-US" sz="1900" b="0" i="0" dirty="0" err="1">
                <a:effectLst/>
              </a:rPr>
              <a:t>tanımlanır</a:t>
            </a:r>
            <a:r>
              <a:rPr lang="en-US" sz="1900" b="0" i="0" dirty="0">
                <a:effectLst/>
              </a:rPr>
              <a:t>. </a:t>
            </a:r>
            <a:r>
              <a:rPr lang="en-US" sz="1900" b="0" i="0" dirty="0" err="1">
                <a:effectLst/>
              </a:rPr>
              <a:t>Kısaca</a:t>
            </a:r>
            <a:r>
              <a:rPr lang="en-US" sz="1900" b="0" i="0" dirty="0">
                <a:effectLst/>
              </a:rPr>
              <a:t> </a:t>
            </a:r>
            <a:r>
              <a:rPr lang="en-US" sz="1900" b="0" i="0" dirty="0" err="1">
                <a:effectLst/>
              </a:rPr>
              <a:t>veri</a:t>
            </a:r>
            <a:r>
              <a:rPr lang="en-US" sz="1900" b="0" i="0" dirty="0">
                <a:effectLst/>
              </a:rPr>
              <a:t> </a:t>
            </a:r>
            <a:r>
              <a:rPr lang="en-US" sz="1900" b="0" i="0" dirty="0" err="1">
                <a:effectLst/>
              </a:rPr>
              <a:t>tabanında</a:t>
            </a:r>
            <a:r>
              <a:rPr lang="en-US" sz="1900" b="0" i="0" dirty="0">
                <a:effectLst/>
              </a:rPr>
              <a:t> </a:t>
            </a:r>
            <a:r>
              <a:rPr lang="en-US" sz="1900" b="0" i="0" dirty="0" err="1">
                <a:effectLst/>
              </a:rPr>
              <a:t>bilgi</a:t>
            </a:r>
            <a:r>
              <a:rPr lang="en-US" sz="1900" b="0" i="0" dirty="0">
                <a:effectLst/>
              </a:rPr>
              <a:t> </a:t>
            </a:r>
            <a:r>
              <a:rPr lang="en-US" sz="1900" b="0" i="0" dirty="0" err="1">
                <a:effectLst/>
              </a:rPr>
              <a:t>üzerinde</a:t>
            </a:r>
            <a:r>
              <a:rPr lang="en-US" sz="1900" b="0" i="0" dirty="0">
                <a:effectLst/>
              </a:rPr>
              <a:t> </a:t>
            </a:r>
            <a:r>
              <a:rPr lang="en-US" sz="1900" b="0" i="0" dirty="0" err="1">
                <a:effectLst/>
              </a:rPr>
              <a:t>çalışmayı</a:t>
            </a:r>
            <a:r>
              <a:rPr lang="en-US" sz="1900" b="0" i="0" dirty="0">
                <a:effectLst/>
              </a:rPr>
              <a:t> </a:t>
            </a:r>
            <a:r>
              <a:rPr lang="en-US" sz="1900" b="0" i="0" dirty="0" err="1">
                <a:effectLst/>
              </a:rPr>
              <a:t>sağlar</a:t>
            </a:r>
            <a:r>
              <a:rPr lang="en-US" sz="1900" b="0" i="0" dirty="0">
                <a:effectLst/>
              </a:rPr>
              <a:t>. </a:t>
            </a:r>
            <a:r>
              <a:rPr lang="en-US" sz="1900" b="0" i="0" dirty="0" err="1">
                <a:effectLst/>
              </a:rPr>
              <a:t>Bilgiyi</a:t>
            </a:r>
            <a:r>
              <a:rPr lang="en-US" sz="1900" b="0" i="0" dirty="0">
                <a:effectLst/>
              </a:rPr>
              <a:t> </a:t>
            </a:r>
            <a:r>
              <a:rPr lang="en-US" sz="1900" b="0" i="0" dirty="0" err="1">
                <a:effectLst/>
              </a:rPr>
              <a:t>çağırma</a:t>
            </a:r>
            <a:r>
              <a:rPr lang="en-US" sz="1900" b="0" i="0" dirty="0">
                <a:effectLst/>
              </a:rPr>
              <a:t>, </a:t>
            </a:r>
            <a:r>
              <a:rPr lang="en-US" sz="1900" b="0" i="0" dirty="0" err="1">
                <a:effectLst/>
              </a:rPr>
              <a:t>bilgiye</a:t>
            </a:r>
            <a:r>
              <a:rPr lang="en-US" sz="1900" b="0" i="0" dirty="0">
                <a:effectLst/>
              </a:rPr>
              <a:t> yeni </a:t>
            </a:r>
            <a:r>
              <a:rPr lang="en-US" sz="1900" b="0" i="0" dirty="0" err="1">
                <a:effectLst/>
              </a:rPr>
              <a:t>bir</a:t>
            </a:r>
            <a:r>
              <a:rPr lang="en-US" sz="1900" b="0" i="0" dirty="0">
                <a:effectLst/>
              </a:rPr>
              <a:t> </a:t>
            </a:r>
            <a:r>
              <a:rPr lang="en-US" sz="1900" b="0" i="0" dirty="0" err="1">
                <a:effectLst/>
              </a:rPr>
              <a:t>şeyler</a:t>
            </a:r>
            <a:r>
              <a:rPr lang="en-US" sz="1900" b="0" i="0" dirty="0">
                <a:effectLst/>
              </a:rPr>
              <a:t> </a:t>
            </a:r>
            <a:r>
              <a:rPr lang="en-US" sz="1900" b="0" i="0" dirty="0" err="1">
                <a:effectLst/>
              </a:rPr>
              <a:t>ekleme</a:t>
            </a:r>
            <a:r>
              <a:rPr lang="en-US" sz="1900" b="0" i="0" dirty="0">
                <a:effectLst/>
              </a:rPr>
              <a:t>, </a:t>
            </a:r>
            <a:r>
              <a:rPr lang="en-US" sz="1900" b="0" i="0" dirty="0" err="1">
                <a:effectLst/>
              </a:rPr>
              <a:t>bilgiden</a:t>
            </a:r>
            <a:r>
              <a:rPr lang="en-US" sz="1900" b="0" i="0" dirty="0">
                <a:effectLst/>
              </a:rPr>
              <a:t> </a:t>
            </a:r>
            <a:r>
              <a:rPr lang="en-US" sz="1900" b="0" i="0" dirty="0" err="1">
                <a:effectLst/>
              </a:rPr>
              <a:t>bir</a:t>
            </a:r>
            <a:r>
              <a:rPr lang="en-US" sz="1900" b="0" i="0" dirty="0">
                <a:effectLst/>
              </a:rPr>
              <a:t> </a:t>
            </a:r>
            <a:r>
              <a:rPr lang="en-US" sz="1900" b="0" i="0" dirty="0" err="1">
                <a:effectLst/>
              </a:rPr>
              <a:t>şeyler</a:t>
            </a:r>
            <a:r>
              <a:rPr lang="en-US" sz="1900" b="0" i="0" dirty="0">
                <a:effectLst/>
              </a:rPr>
              <a:t> </a:t>
            </a:r>
            <a:r>
              <a:rPr lang="en-US" sz="1900" b="0" i="0" dirty="0" err="1">
                <a:effectLst/>
              </a:rPr>
              <a:t>silme</a:t>
            </a:r>
            <a:r>
              <a:rPr lang="en-US" sz="1900" b="0" i="0" dirty="0">
                <a:effectLst/>
              </a:rPr>
              <a:t>, </a:t>
            </a:r>
            <a:r>
              <a:rPr lang="en-US" sz="1900" b="0" i="0" dirty="0" err="1">
                <a:effectLst/>
              </a:rPr>
              <a:t>bilgiyi</a:t>
            </a:r>
            <a:r>
              <a:rPr lang="en-US" sz="1900" b="0" i="0" dirty="0">
                <a:effectLst/>
              </a:rPr>
              <a:t> </a:t>
            </a:r>
            <a:r>
              <a:rPr lang="en-US" sz="1900" b="0" i="0" dirty="0" err="1">
                <a:effectLst/>
              </a:rPr>
              <a:t>güncelleştirme</a:t>
            </a:r>
            <a:r>
              <a:rPr lang="en-US" sz="1900" b="0" i="0" dirty="0">
                <a:effectLst/>
              </a:rPr>
              <a:t> </a:t>
            </a:r>
            <a:r>
              <a:rPr lang="en-US" sz="1900" b="0" i="0" dirty="0" err="1">
                <a:effectLst/>
              </a:rPr>
              <a:t>işlemlerini</a:t>
            </a:r>
            <a:r>
              <a:rPr lang="en-US" sz="1900" b="0" i="0" dirty="0">
                <a:effectLst/>
              </a:rPr>
              <a:t> </a:t>
            </a:r>
            <a:r>
              <a:rPr lang="en-US" sz="1900" b="0" i="0" dirty="0" err="1">
                <a:effectLst/>
              </a:rPr>
              <a:t>yapar</a:t>
            </a:r>
            <a:r>
              <a:rPr lang="en-US" sz="1900" b="0" i="0" dirty="0">
                <a:effectLst/>
              </a:rPr>
              <a:t>. </a:t>
            </a:r>
          </a:p>
          <a:p>
            <a:pPr>
              <a:lnSpc>
                <a:spcPct val="90000"/>
              </a:lnSpc>
              <a:spcAft>
                <a:spcPts val="600"/>
              </a:spcAft>
            </a:pPr>
            <a:br>
              <a:rPr lang="en-US" sz="1900" b="0" i="0" dirty="0">
                <a:effectLst/>
              </a:rPr>
            </a:br>
            <a:endParaRPr lang="en-US" sz="1900" b="0" i="0" dirty="0">
              <a:effectLst/>
            </a:endParaRPr>
          </a:p>
          <a:p>
            <a:pPr>
              <a:lnSpc>
                <a:spcPct val="90000"/>
              </a:lnSpc>
              <a:spcAft>
                <a:spcPts val="600"/>
              </a:spcAft>
            </a:pPr>
            <a:r>
              <a:rPr lang="en-US" sz="1900" b="0" i="0" dirty="0" err="1">
                <a:effectLst/>
              </a:rPr>
              <a:t>Temel</a:t>
            </a:r>
            <a:r>
              <a:rPr lang="en-US" sz="1900" b="0" i="0" dirty="0">
                <a:effectLst/>
              </a:rPr>
              <a:t> </a:t>
            </a:r>
            <a:r>
              <a:rPr lang="en-US" sz="1900" b="0" i="0" dirty="0" err="1">
                <a:effectLst/>
              </a:rPr>
              <a:t>komutlar</a:t>
            </a:r>
            <a:r>
              <a:rPr lang="en-US" sz="1900" b="0" i="0" dirty="0">
                <a:effectLst/>
              </a:rPr>
              <a:t>:</a:t>
            </a:r>
          </a:p>
          <a:p>
            <a:pPr indent="-228600">
              <a:lnSpc>
                <a:spcPct val="90000"/>
              </a:lnSpc>
              <a:spcAft>
                <a:spcPts val="600"/>
              </a:spcAft>
              <a:buFont typeface="Arial" panose="020B0604020202020204" pitchFamily="34" charset="0"/>
              <a:buChar char="•"/>
            </a:pPr>
            <a:endParaRPr lang="en-US" sz="1900" b="0" i="0" dirty="0">
              <a:effectLst/>
            </a:endParaRPr>
          </a:p>
          <a:p>
            <a:pPr indent="-228600">
              <a:lnSpc>
                <a:spcPct val="90000"/>
              </a:lnSpc>
              <a:spcAft>
                <a:spcPts val="600"/>
              </a:spcAft>
              <a:buFont typeface="Arial" panose="020B0604020202020204" pitchFamily="34" charset="0"/>
              <a:buChar char="•"/>
            </a:pPr>
            <a:r>
              <a:rPr lang="en-US" sz="1900" b="1" i="0" dirty="0">
                <a:effectLst/>
              </a:rPr>
              <a:t>SELECT : </a:t>
            </a:r>
            <a:r>
              <a:rPr lang="en-US" sz="1900" b="0" i="0" dirty="0">
                <a:effectLst/>
              </a:rPr>
              <a:t>Veri </a:t>
            </a:r>
            <a:r>
              <a:rPr lang="en-US" sz="1900" b="0" i="0" dirty="0" err="1">
                <a:effectLst/>
              </a:rPr>
              <a:t>tabanındaki</a:t>
            </a:r>
            <a:r>
              <a:rPr lang="en-US" sz="1900" b="0" i="0" dirty="0">
                <a:effectLst/>
              </a:rPr>
              <a:t> </a:t>
            </a:r>
            <a:r>
              <a:rPr lang="en-US" sz="1900" b="0" i="0" dirty="0" err="1">
                <a:effectLst/>
              </a:rPr>
              <a:t>nesneden</a:t>
            </a:r>
            <a:r>
              <a:rPr lang="en-US" sz="1900" b="0" i="0" dirty="0">
                <a:effectLst/>
              </a:rPr>
              <a:t> </a:t>
            </a:r>
            <a:r>
              <a:rPr lang="en-US" sz="1900" b="0" i="0" dirty="0" err="1">
                <a:effectLst/>
              </a:rPr>
              <a:t>alan</a:t>
            </a:r>
            <a:r>
              <a:rPr lang="en-US" sz="1900" b="0" i="0" dirty="0">
                <a:effectLst/>
              </a:rPr>
              <a:t> </a:t>
            </a:r>
            <a:r>
              <a:rPr lang="en-US" sz="1900" b="0" i="0" dirty="0" err="1">
                <a:effectLst/>
              </a:rPr>
              <a:t>çağırmayı</a:t>
            </a:r>
            <a:r>
              <a:rPr lang="en-US" sz="1900" b="0" i="0" dirty="0">
                <a:effectLst/>
              </a:rPr>
              <a:t> </a:t>
            </a:r>
            <a:r>
              <a:rPr lang="en-US" sz="1900" b="0" i="0" dirty="0" err="1">
                <a:effectLst/>
              </a:rPr>
              <a:t>ve</a:t>
            </a:r>
            <a:r>
              <a:rPr lang="en-US" sz="1900" b="0" i="0" dirty="0">
                <a:effectLst/>
              </a:rPr>
              <a:t> </a:t>
            </a:r>
            <a:r>
              <a:rPr lang="en-US" sz="1900" b="0" i="0" dirty="0" err="1">
                <a:effectLst/>
              </a:rPr>
              <a:t>gereken</a:t>
            </a:r>
            <a:r>
              <a:rPr lang="en-US" sz="1900" b="0" i="0" dirty="0">
                <a:effectLst/>
              </a:rPr>
              <a:t> </a:t>
            </a:r>
            <a:r>
              <a:rPr lang="en-US" sz="1900" b="0" i="0" dirty="0" err="1">
                <a:effectLst/>
              </a:rPr>
              <a:t>bilgiyi</a:t>
            </a:r>
            <a:r>
              <a:rPr lang="en-US" sz="1900" b="0" i="0" dirty="0">
                <a:effectLst/>
              </a:rPr>
              <a:t> </a:t>
            </a:r>
            <a:r>
              <a:rPr lang="en-US" sz="1900" b="0" i="0" dirty="0" err="1">
                <a:effectLst/>
              </a:rPr>
              <a:t>görebilmeyi</a:t>
            </a:r>
            <a:r>
              <a:rPr lang="en-US" sz="1900" b="0" i="0" dirty="0">
                <a:effectLst/>
              </a:rPr>
              <a:t> </a:t>
            </a:r>
            <a:r>
              <a:rPr lang="en-US" sz="1900" b="0" i="0" dirty="0" err="1">
                <a:effectLst/>
              </a:rPr>
              <a:t>sağlar</a:t>
            </a:r>
            <a:r>
              <a:rPr lang="en-US" sz="1900" b="0" i="0" dirty="0">
                <a:effectLst/>
              </a:rPr>
              <a:t>.</a:t>
            </a:r>
          </a:p>
          <a:p>
            <a:pPr indent="-228600">
              <a:lnSpc>
                <a:spcPct val="90000"/>
              </a:lnSpc>
              <a:spcAft>
                <a:spcPts val="600"/>
              </a:spcAft>
              <a:buFont typeface="Arial" panose="020B0604020202020204" pitchFamily="34" charset="0"/>
              <a:buChar char="•"/>
            </a:pPr>
            <a:r>
              <a:rPr lang="en-US" sz="1900" b="1" i="0" dirty="0">
                <a:effectLst/>
              </a:rPr>
              <a:t>UPDATE : </a:t>
            </a:r>
            <a:r>
              <a:rPr lang="en-US" sz="1900" b="0" i="0" dirty="0" err="1">
                <a:effectLst/>
              </a:rPr>
              <a:t>Nesnede</a:t>
            </a:r>
            <a:r>
              <a:rPr lang="en-US" sz="1900" b="0" i="0" dirty="0">
                <a:effectLst/>
              </a:rPr>
              <a:t> </a:t>
            </a:r>
            <a:r>
              <a:rPr lang="en-US" sz="1900" b="0" i="0" dirty="0" err="1">
                <a:effectLst/>
              </a:rPr>
              <a:t>bilgi</a:t>
            </a:r>
            <a:r>
              <a:rPr lang="en-US" sz="1900" b="0" i="0" dirty="0">
                <a:effectLst/>
              </a:rPr>
              <a:t> </a:t>
            </a:r>
            <a:r>
              <a:rPr lang="en-US" sz="1900" b="0" i="0" dirty="0" err="1">
                <a:effectLst/>
              </a:rPr>
              <a:t>güncellemeyi</a:t>
            </a:r>
            <a:r>
              <a:rPr lang="en-US" sz="1900" b="0" i="0" dirty="0">
                <a:effectLst/>
              </a:rPr>
              <a:t> </a:t>
            </a:r>
            <a:r>
              <a:rPr lang="en-US" sz="1900" b="0" i="0" dirty="0" err="1">
                <a:effectLst/>
              </a:rPr>
              <a:t>sağlar</a:t>
            </a:r>
            <a:r>
              <a:rPr lang="en-US" sz="1900" b="0" i="0" dirty="0">
                <a:effectLst/>
              </a:rPr>
              <a:t>.</a:t>
            </a:r>
          </a:p>
          <a:p>
            <a:pPr indent="-228600">
              <a:lnSpc>
                <a:spcPct val="90000"/>
              </a:lnSpc>
              <a:spcAft>
                <a:spcPts val="600"/>
              </a:spcAft>
              <a:buFont typeface="Arial" panose="020B0604020202020204" pitchFamily="34" charset="0"/>
              <a:buChar char="•"/>
            </a:pPr>
            <a:r>
              <a:rPr lang="en-US" sz="1900" b="1" i="0" dirty="0">
                <a:effectLst/>
              </a:rPr>
              <a:t>INSERT :</a:t>
            </a:r>
            <a:r>
              <a:rPr lang="en-US" sz="1900" b="0" i="0" dirty="0">
                <a:effectLst/>
              </a:rPr>
              <a:t> </a:t>
            </a:r>
            <a:r>
              <a:rPr lang="en-US" sz="1900" b="0" i="0" dirty="0" err="1">
                <a:effectLst/>
              </a:rPr>
              <a:t>Nesneye</a:t>
            </a:r>
            <a:r>
              <a:rPr lang="en-US" sz="1900" b="0" i="0" dirty="0">
                <a:effectLst/>
              </a:rPr>
              <a:t> </a:t>
            </a:r>
            <a:r>
              <a:rPr lang="en-US" sz="1900" b="0" i="0" dirty="0" err="1">
                <a:effectLst/>
              </a:rPr>
              <a:t>alan</a:t>
            </a:r>
            <a:r>
              <a:rPr lang="en-US" sz="1900" b="0" i="0" dirty="0">
                <a:effectLst/>
              </a:rPr>
              <a:t> </a:t>
            </a:r>
            <a:r>
              <a:rPr lang="en-US" sz="1900" b="0" i="0" dirty="0" err="1">
                <a:effectLst/>
              </a:rPr>
              <a:t>eklemeyi</a:t>
            </a:r>
            <a:r>
              <a:rPr lang="en-US" sz="1900" b="0" i="0" dirty="0">
                <a:effectLst/>
              </a:rPr>
              <a:t> </a:t>
            </a:r>
            <a:r>
              <a:rPr lang="en-US" sz="1900" b="0" i="0" dirty="0" err="1">
                <a:effectLst/>
              </a:rPr>
              <a:t>sağlar</a:t>
            </a:r>
            <a:r>
              <a:rPr lang="en-US" sz="1900" b="0" i="0" dirty="0">
                <a:effectLst/>
              </a:rPr>
              <a:t>.</a:t>
            </a:r>
          </a:p>
          <a:p>
            <a:pPr indent="-228600">
              <a:lnSpc>
                <a:spcPct val="90000"/>
              </a:lnSpc>
              <a:spcAft>
                <a:spcPts val="600"/>
              </a:spcAft>
              <a:buFont typeface="Arial" panose="020B0604020202020204" pitchFamily="34" charset="0"/>
              <a:buChar char="•"/>
            </a:pPr>
            <a:r>
              <a:rPr lang="en-US" sz="1900" b="1" i="0" dirty="0">
                <a:effectLst/>
              </a:rPr>
              <a:t>DELETE :</a:t>
            </a:r>
            <a:r>
              <a:rPr lang="en-US" sz="1900" b="0" i="0" dirty="0">
                <a:effectLst/>
              </a:rPr>
              <a:t> </a:t>
            </a:r>
            <a:r>
              <a:rPr lang="en-US" sz="1900" b="0" i="0" dirty="0" err="1">
                <a:effectLst/>
              </a:rPr>
              <a:t>Nesneden</a:t>
            </a:r>
            <a:r>
              <a:rPr lang="en-US" sz="1900" b="0" i="0" dirty="0">
                <a:effectLst/>
              </a:rPr>
              <a:t> </a:t>
            </a:r>
            <a:r>
              <a:rPr lang="en-US" sz="1900" b="0" i="0" dirty="0" err="1">
                <a:effectLst/>
              </a:rPr>
              <a:t>alan</a:t>
            </a:r>
            <a:r>
              <a:rPr lang="en-US" sz="1900" b="0" i="0" dirty="0">
                <a:effectLst/>
              </a:rPr>
              <a:t> </a:t>
            </a:r>
            <a:r>
              <a:rPr lang="en-US" sz="1900" b="0" i="0" dirty="0" err="1">
                <a:effectLst/>
              </a:rPr>
              <a:t>silmeyi</a:t>
            </a:r>
            <a:r>
              <a:rPr lang="en-US" sz="1900" b="0" i="0" dirty="0">
                <a:effectLst/>
              </a:rPr>
              <a:t> </a:t>
            </a:r>
            <a:r>
              <a:rPr lang="en-US" sz="1900" b="0" i="0" dirty="0" err="1">
                <a:effectLst/>
              </a:rPr>
              <a:t>sağlar</a:t>
            </a:r>
            <a:r>
              <a:rPr lang="en-US" sz="1900" b="0" i="0" dirty="0">
                <a:effectLst/>
              </a:rPr>
              <a:t>.</a:t>
            </a:r>
          </a:p>
          <a:p>
            <a:pPr indent="-228600">
              <a:lnSpc>
                <a:spcPct val="90000"/>
              </a:lnSpc>
              <a:spcAft>
                <a:spcPts val="600"/>
              </a:spcAft>
              <a:buFont typeface="Arial" panose="020B0604020202020204" pitchFamily="34" charset="0"/>
              <a:buChar char="•"/>
            </a:pPr>
            <a:r>
              <a:rPr lang="en-US" sz="1900" b="1" dirty="0"/>
              <a:t>TRUNCATE</a:t>
            </a:r>
            <a:r>
              <a:rPr lang="en-US" sz="1900" b="1" i="0" dirty="0">
                <a:effectLst/>
              </a:rPr>
              <a:t> :</a:t>
            </a:r>
            <a:r>
              <a:rPr lang="en-US" sz="1900" b="0" i="0" dirty="0">
                <a:effectLst/>
              </a:rPr>
              <a:t> </a:t>
            </a:r>
            <a:r>
              <a:rPr lang="en-US" sz="1900" b="0" i="0" dirty="0" err="1">
                <a:effectLst/>
              </a:rPr>
              <a:t>Nesnenin</a:t>
            </a:r>
            <a:r>
              <a:rPr lang="en-US" sz="1900" b="0" i="0" dirty="0">
                <a:effectLst/>
              </a:rPr>
              <a:t> </a:t>
            </a:r>
            <a:r>
              <a:rPr lang="en-US" sz="1900" b="0" i="0" dirty="0" err="1">
                <a:effectLst/>
              </a:rPr>
              <a:t>içini</a:t>
            </a:r>
            <a:r>
              <a:rPr lang="en-US" sz="1900" b="0" i="0" dirty="0">
                <a:effectLst/>
              </a:rPr>
              <a:t> </a:t>
            </a:r>
            <a:r>
              <a:rPr lang="en-US" sz="1900" b="0" i="0" dirty="0" err="1">
                <a:effectLst/>
              </a:rPr>
              <a:t>boşaltır</a:t>
            </a:r>
            <a:r>
              <a:rPr lang="en-US" sz="1900" b="0" i="0" dirty="0">
                <a:effectLst/>
              </a:rPr>
              <a:t>.</a:t>
            </a:r>
          </a:p>
          <a:p>
            <a:pPr indent="-228600">
              <a:lnSpc>
                <a:spcPct val="90000"/>
              </a:lnSpc>
              <a:spcAft>
                <a:spcPts val="600"/>
              </a:spcAft>
              <a:buFont typeface="Arial" panose="020B0604020202020204" pitchFamily="34" charset="0"/>
              <a:buChar char="•"/>
            </a:pPr>
            <a:endParaRPr lang="en-US" sz="1900" b="0" i="0" dirty="0">
              <a:effectLst/>
            </a:endParaRPr>
          </a:p>
        </p:txBody>
      </p:sp>
    </p:spTree>
    <p:extLst>
      <p:ext uri="{BB962C8B-B14F-4D97-AF65-F5344CB8AC3E}">
        <p14:creationId xmlns:p14="http://schemas.microsoft.com/office/powerpoint/2010/main" val="2521810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Unvan 1"/>
          <p:cNvSpPr>
            <a:spLocks noGrp="1"/>
          </p:cNvSpPr>
          <p:nvPr>
            <p:ph type="title"/>
          </p:nvPr>
        </p:nvSpPr>
        <p:spPr>
          <a:xfrm>
            <a:off x="841246" y="673770"/>
            <a:ext cx="3644489" cy="2414488"/>
          </a:xfrm>
        </p:spPr>
        <p:txBody>
          <a:bodyPr anchor="t">
            <a:normAutofit/>
          </a:bodyPr>
          <a:lstStyle/>
          <a:p>
            <a:r>
              <a:rPr lang="tr-TR" sz="5400">
                <a:solidFill>
                  <a:srgbClr val="FFFFFF"/>
                </a:solidFill>
              </a:rPr>
              <a:t>DML Komutları</a:t>
            </a:r>
          </a:p>
        </p:txBody>
      </p:sp>
      <p:sp>
        <p:nvSpPr>
          <p:cNvPr id="3" name="İçerik Yer Tutucusu 2"/>
          <p:cNvSpPr>
            <a:spLocks noGrp="1"/>
          </p:cNvSpPr>
          <p:nvPr>
            <p:ph idx="1"/>
          </p:nvPr>
        </p:nvSpPr>
        <p:spPr>
          <a:xfrm>
            <a:off x="6095999" y="882315"/>
            <a:ext cx="5653054" cy="5294647"/>
          </a:xfrm>
        </p:spPr>
        <p:txBody>
          <a:bodyPr>
            <a:normAutofit/>
          </a:bodyPr>
          <a:lstStyle/>
          <a:p>
            <a:r>
              <a:rPr lang="tr-TR" sz="1400" b="1" dirty="0"/>
              <a:t>INSERT</a:t>
            </a:r>
          </a:p>
          <a:p>
            <a:endParaRPr lang="tr-TR" sz="1400" dirty="0"/>
          </a:p>
          <a:p>
            <a:pPr lvl="1"/>
            <a:r>
              <a:rPr lang="tr-TR" sz="1400" dirty="0"/>
              <a:t>INSERT INTO; tabloya yeni kayıtlar eklerken kullanılır.  2 şekilde eklenebilir. </a:t>
            </a:r>
          </a:p>
          <a:p>
            <a:endParaRPr lang="tr-TR" sz="1400" dirty="0"/>
          </a:p>
          <a:p>
            <a:pPr lvl="2"/>
            <a:r>
              <a:rPr lang="en-US" sz="1400" dirty="0"/>
              <a:t>INSERT </a:t>
            </a:r>
            <a:r>
              <a:rPr lang="tr-TR" sz="1400" dirty="0"/>
              <a:t>(</a:t>
            </a:r>
            <a:r>
              <a:rPr lang="en-US" sz="1400" dirty="0"/>
              <a:t>INTO</a:t>
            </a:r>
            <a:r>
              <a:rPr lang="tr-TR" sz="1400" dirty="0"/>
              <a:t>)</a:t>
            </a:r>
            <a:r>
              <a:rPr lang="en-US" sz="1400" dirty="0"/>
              <a:t> </a:t>
            </a:r>
            <a:r>
              <a:rPr lang="en-US" sz="1400" i="1" dirty="0" err="1"/>
              <a:t>table_name</a:t>
            </a:r>
            <a:br>
              <a:rPr lang="en-US" sz="1400" dirty="0"/>
            </a:br>
            <a:r>
              <a:rPr lang="en-US" sz="1400" dirty="0"/>
              <a:t>VALUES (</a:t>
            </a:r>
            <a:r>
              <a:rPr lang="en-US" sz="1400" i="1" dirty="0"/>
              <a:t>value1</a:t>
            </a:r>
            <a:r>
              <a:rPr lang="en-US" sz="1400" dirty="0"/>
              <a:t>,</a:t>
            </a:r>
            <a:r>
              <a:rPr lang="en-US" sz="1400" i="1" dirty="0"/>
              <a:t> value2</a:t>
            </a:r>
            <a:r>
              <a:rPr lang="en-US" sz="1400" dirty="0"/>
              <a:t>,</a:t>
            </a:r>
            <a:r>
              <a:rPr lang="en-US" sz="1400" i="1" dirty="0"/>
              <a:t> value3</a:t>
            </a:r>
            <a:r>
              <a:rPr lang="en-US" sz="1400" dirty="0"/>
              <a:t>, ...);</a:t>
            </a:r>
            <a:endParaRPr lang="tr-TR" sz="1400" dirty="0"/>
          </a:p>
          <a:p>
            <a:endParaRPr lang="tr-TR" sz="1400" dirty="0"/>
          </a:p>
          <a:p>
            <a:pPr lvl="2"/>
            <a:r>
              <a:rPr lang="en-US" sz="1400" dirty="0"/>
              <a:t>INSERT INTO </a:t>
            </a:r>
            <a:r>
              <a:rPr lang="en-US" sz="1400" i="1" dirty="0" err="1"/>
              <a:t>table_name</a:t>
            </a:r>
            <a:r>
              <a:rPr lang="en-US" sz="1400" dirty="0"/>
              <a:t> (</a:t>
            </a:r>
            <a:r>
              <a:rPr lang="en-US" sz="1400" i="1" dirty="0"/>
              <a:t>column1</a:t>
            </a:r>
            <a:r>
              <a:rPr lang="en-US" sz="1400" dirty="0"/>
              <a:t>,</a:t>
            </a:r>
            <a:r>
              <a:rPr lang="en-US" sz="1400" i="1" dirty="0"/>
              <a:t> column2</a:t>
            </a:r>
            <a:r>
              <a:rPr lang="en-US" sz="1400" dirty="0"/>
              <a:t>,</a:t>
            </a:r>
            <a:r>
              <a:rPr lang="en-US" sz="1400" i="1" dirty="0"/>
              <a:t> column3</a:t>
            </a:r>
            <a:r>
              <a:rPr lang="en-US" sz="1400" dirty="0"/>
              <a:t>, ...)</a:t>
            </a:r>
            <a:br>
              <a:rPr lang="en-US" sz="1400" dirty="0"/>
            </a:br>
            <a:r>
              <a:rPr lang="en-US" sz="1400" dirty="0"/>
              <a:t>VALUES (</a:t>
            </a:r>
            <a:r>
              <a:rPr lang="en-US" sz="1400" i="1" dirty="0"/>
              <a:t>value1</a:t>
            </a:r>
            <a:r>
              <a:rPr lang="en-US" sz="1400" dirty="0"/>
              <a:t>,</a:t>
            </a:r>
            <a:r>
              <a:rPr lang="en-US" sz="1400" i="1" dirty="0"/>
              <a:t> value2</a:t>
            </a:r>
            <a:r>
              <a:rPr lang="en-US" sz="1400" dirty="0"/>
              <a:t>,</a:t>
            </a:r>
            <a:r>
              <a:rPr lang="en-US" sz="1400" i="1" dirty="0"/>
              <a:t> value3</a:t>
            </a:r>
            <a:r>
              <a:rPr lang="en-US" sz="1400" dirty="0"/>
              <a:t>, ...);</a:t>
            </a:r>
            <a:endParaRPr lang="tr-TR" sz="1400" dirty="0"/>
          </a:p>
          <a:p>
            <a:pPr marL="0" indent="0">
              <a:buNone/>
            </a:pPr>
            <a:endParaRPr lang="tr-TR" sz="1400" dirty="0"/>
          </a:p>
          <a:p>
            <a:r>
              <a:rPr lang="tr-TR" sz="1400" dirty="0"/>
              <a:t>Dikkat: tablonun  tüm alanlarına ekleme yapılıyorsa sütun alanlarını belirtmeye gerek yoktur ancak sütün adlarının tablodaki ile aynı sırada eklendiğine dikkat edilmelidir. </a:t>
            </a:r>
          </a:p>
          <a:p>
            <a:endParaRPr lang="tr-TR" sz="1400" dirty="0"/>
          </a:p>
          <a:p>
            <a:r>
              <a:rPr lang="tr-TR" sz="1400" dirty="0" err="1"/>
              <a:t>Örn</a:t>
            </a:r>
            <a:r>
              <a:rPr lang="tr-TR" sz="1400" dirty="0"/>
              <a:t>: Personel Tablosuna Kayıt Ekleyiniz.</a:t>
            </a:r>
          </a:p>
          <a:p>
            <a:r>
              <a:rPr lang="tr-TR" sz="1400" dirty="0"/>
              <a:t>(Hem </a:t>
            </a:r>
            <a:r>
              <a:rPr lang="tr-TR" sz="1400" dirty="0" err="1"/>
              <a:t>Northwind</a:t>
            </a:r>
            <a:r>
              <a:rPr lang="tr-TR" sz="1400" dirty="0"/>
              <a:t> hem yeni tablo üzerinde)</a:t>
            </a:r>
          </a:p>
          <a:p>
            <a:endParaRPr lang="tr-TR" sz="1400" dirty="0"/>
          </a:p>
          <a:p>
            <a:endParaRPr lang="tr-TR" sz="1400" dirty="0"/>
          </a:p>
          <a:p>
            <a:pPr marL="0" indent="0">
              <a:buNone/>
            </a:pPr>
            <a:endParaRPr lang="tr-TR" sz="1400" dirty="0"/>
          </a:p>
        </p:txBody>
      </p:sp>
    </p:spTree>
    <p:extLst>
      <p:ext uri="{BB962C8B-B14F-4D97-AF65-F5344CB8AC3E}">
        <p14:creationId xmlns:p14="http://schemas.microsoft.com/office/powerpoint/2010/main" val="1192188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Unvan 1"/>
          <p:cNvSpPr>
            <a:spLocks noGrp="1"/>
          </p:cNvSpPr>
          <p:nvPr>
            <p:ph type="title"/>
          </p:nvPr>
        </p:nvSpPr>
        <p:spPr>
          <a:xfrm>
            <a:off x="841246" y="673770"/>
            <a:ext cx="3644489" cy="2414488"/>
          </a:xfrm>
        </p:spPr>
        <p:txBody>
          <a:bodyPr anchor="t">
            <a:normAutofit/>
          </a:bodyPr>
          <a:lstStyle/>
          <a:p>
            <a:r>
              <a:rPr lang="tr-TR" sz="5400">
                <a:solidFill>
                  <a:srgbClr val="FFFFFF"/>
                </a:solidFill>
              </a:rPr>
              <a:t>DML Komutları</a:t>
            </a:r>
          </a:p>
        </p:txBody>
      </p:sp>
      <p:sp>
        <p:nvSpPr>
          <p:cNvPr id="3" name="İçerik Yer Tutucusu 2"/>
          <p:cNvSpPr>
            <a:spLocks noGrp="1"/>
          </p:cNvSpPr>
          <p:nvPr>
            <p:ph idx="1"/>
          </p:nvPr>
        </p:nvSpPr>
        <p:spPr>
          <a:xfrm>
            <a:off x="6095999" y="882315"/>
            <a:ext cx="5254754" cy="5294647"/>
          </a:xfrm>
        </p:spPr>
        <p:txBody>
          <a:bodyPr>
            <a:normAutofit/>
          </a:bodyPr>
          <a:lstStyle/>
          <a:p>
            <a:r>
              <a:rPr lang="tr-TR" sz="1700" b="1"/>
              <a:t>UPDATE</a:t>
            </a:r>
          </a:p>
          <a:p>
            <a:endParaRPr lang="tr-TR" sz="1700"/>
          </a:p>
          <a:p>
            <a:r>
              <a:rPr lang="tr-TR" sz="1700"/>
              <a:t>Tablodaki verileri güncellemek için kullanılır. Tüm kayıtların veya sadece sadece belirtilen koşula (WHERE) uyan kayıtların güncellenmesi sağlanabilir.</a:t>
            </a:r>
          </a:p>
          <a:p>
            <a:endParaRPr lang="tr-TR" sz="1700"/>
          </a:p>
          <a:p>
            <a:r>
              <a:rPr lang="en-US" sz="1700"/>
              <a:t>UPDATE </a:t>
            </a:r>
            <a:r>
              <a:rPr lang="en-US" sz="1700" i="1"/>
              <a:t>table_name</a:t>
            </a:r>
            <a:br>
              <a:rPr lang="en-US" sz="1700"/>
            </a:br>
            <a:r>
              <a:rPr lang="en-US" sz="1700"/>
              <a:t>SET </a:t>
            </a:r>
            <a:r>
              <a:rPr lang="en-US" sz="1700" i="1"/>
              <a:t>column1 </a:t>
            </a:r>
            <a:r>
              <a:rPr lang="en-US" sz="1700"/>
              <a:t>=</a:t>
            </a:r>
            <a:r>
              <a:rPr lang="en-US" sz="1700" i="1"/>
              <a:t> value1</a:t>
            </a:r>
            <a:r>
              <a:rPr lang="en-US" sz="1700"/>
              <a:t>,</a:t>
            </a:r>
            <a:r>
              <a:rPr lang="en-US" sz="1700" i="1"/>
              <a:t> column2 </a:t>
            </a:r>
            <a:r>
              <a:rPr lang="en-US" sz="1700"/>
              <a:t>=</a:t>
            </a:r>
            <a:r>
              <a:rPr lang="en-US" sz="1700" i="1"/>
              <a:t> value2</a:t>
            </a:r>
            <a:r>
              <a:rPr lang="en-US" sz="1700"/>
              <a:t>, ...</a:t>
            </a:r>
            <a:br>
              <a:rPr lang="en-US" sz="1700"/>
            </a:br>
            <a:r>
              <a:rPr lang="en-US" sz="1700"/>
              <a:t>WHERE </a:t>
            </a:r>
            <a:r>
              <a:rPr lang="en-US" sz="1700" i="1"/>
              <a:t>condition</a:t>
            </a:r>
            <a:r>
              <a:rPr lang="en-US" sz="1700"/>
              <a:t>;</a:t>
            </a:r>
            <a:endParaRPr lang="tr-TR" sz="1700"/>
          </a:p>
          <a:p>
            <a:endParaRPr lang="tr-TR" sz="1700" b="1"/>
          </a:p>
          <a:p>
            <a:r>
              <a:rPr lang="en-US" sz="1700" b="1"/>
              <a:t>Not:</a:t>
            </a:r>
            <a:r>
              <a:rPr lang="en-US" sz="1700"/>
              <a:t> </a:t>
            </a:r>
            <a:r>
              <a:rPr lang="tr-TR" sz="1700"/>
              <a:t>Tablodaki kayıtları güncellerken dikkatli olunmalıdır! UPDATE ifadesindeki WHERE öbeğine dikkat ediniz. WHERE çıkarılırsa tablodaki tüm kayıtlar güncellenecektir! </a:t>
            </a:r>
          </a:p>
          <a:p>
            <a:endParaRPr lang="tr-TR" sz="1700"/>
          </a:p>
          <a:p>
            <a:r>
              <a:rPr lang="tr-TR" sz="1700"/>
              <a:t>Örn: Personel tablosundaki kişilerin maaşlarını güncelleyiniz.</a:t>
            </a:r>
          </a:p>
          <a:p>
            <a:endParaRPr lang="tr-TR" sz="1700"/>
          </a:p>
          <a:p>
            <a:endParaRPr lang="tr-TR" sz="1700"/>
          </a:p>
          <a:p>
            <a:pPr marL="0" indent="0">
              <a:buNone/>
            </a:pPr>
            <a:endParaRPr lang="tr-TR" sz="1700"/>
          </a:p>
        </p:txBody>
      </p:sp>
    </p:spTree>
    <p:extLst>
      <p:ext uri="{BB962C8B-B14F-4D97-AF65-F5344CB8AC3E}">
        <p14:creationId xmlns:p14="http://schemas.microsoft.com/office/powerpoint/2010/main" val="1693897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Unvan 1"/>
          <p:cNvSpPr>
            <a:spLocks noGrp="1"/>
          </p:cNvSpPr>
          <p:nvPr>
            <p:ph type="title"/>
          </p:nvPr>
        </p:nvSpPr>
        <p:spPr>
          <a:xfrm>
            <a:off x="841246" y="673770"/>
            <a:ext cx="3644489" cy="2414488"/>
          </a:xfrm>
        </p:spPr>
        <p:txBody>
          <a:bodyPr anchor="t">
            <a:normAutofit/>
          </a:bodyPr>
          <a:lstStyle/>
          <a:p>
            <a:r>
              <a:rPr lang="tr-TR" sz="5400" dirty="0">
                <a:solidFill>
                  <a:srgbClr val="FFFFFF"/>
                </a:solidFill>
              </a:rPr>
              <a:t>DML Komutları</a:t>
            </a:r>
          </a:p>
        </p:txBody>
      </p:sp>
      <p:sp>
        <p:nvSpPr>
          <p:cNvPr id="3" name="İçerik Yer Tutucusu 2"/>
          <p:cNvSpPr>
            <a:spLocks noGrp="1"/>
          </p:cNvSpPr>
          <p:nvPr>
            <p:ph idx="1"/>
          </p:nvPr>
        </p:nvSpPr>
        <p:spPr>
          <a:xfrm>
            <a:off x="6095999" y="882315"/>
            <a:ext cx="5254754" cy="5294647"/>
          </a:xfrm>
        </p:spPr>
        <p:txBody>
          <a:bodyPr>
            <a:normAutofit/>
          </a:bodyPr>
          <a:lstStyle/>
          <a:p>
            <a:r>
              <a:rPr lang="tr-TR" sz="2000" b="1" dirty="0"/>
              <a:t>DELETE</a:t>
            </a:r>
          </a:p>
          <a:p>
            <a:r>
              <a:rPr lang="tr-TR" sz="2000" dirty="0"/>
              <a:t>Tablodan  kayıtları silmek için kullanılır. </a:t>
            </a:r>
          </a:p>
          <a:p>
            <a:endParaRPr lang="tr-TR" sz="2000" dirty="0"/>
          </a:p>
          <a:p>
            <a:r>
              <a:rPr lang="en-US" sz="2000" dirty="0"/>
              <a:t>DELETE FROM </a:t>
            </a:r>
            <a:r>
              <a:rPr lang="en-US" sz="2000" i="1" dirty="0" err="1"/>
              <a:t>table_name</a:t>
            </a:r>
            <a:r>
              <a:rPr lang="en-US" sz="2000" i="1" dirty="0"/>
              <a:t> </a:t>
            </a:r>
            <a:r>
              <a:rPr lang="en-US" sz="2000" dirty="0"/>
              <a:t>WHERE </a:t>
            </a:r>
            <a:r>
              <a:rPr lang="en-US" sz="2000" i="1" dirty="0"/>
              <a:t>condition</a:t>
            </a:r>
            <a:r>
              <a:rPr lang="en-US" sz="2000" dirty="0"/>
              <a:t>;</a:t>
            </a:r>
            <a:endParaRPr lang="tr-TR" sz="2000" dirty="0"/>
          </a:p>
          <a:p>
            <a:endParaRPr lang="tr-TR" sz="2000" b="1" dirty="0"/>
          </a:p>
          <a:p>
            <a:r>
              <a:rPr lang="en-US" sz="2000" b="1" dirty="0"/>
              <a:t>Not:</a:t>
            </a:r>
            <a:r>
              <a:rPr lang="en-US" sz="2000" dirty="0"/>
              <a:t> </a:t>
            </a:r>
            <a:r>
              <a:rPr lang="tr-TR" sz="2000" dirty="0"/>
              <a:t>Kayıtları silerken dikkatli olunuz! DELETE ifadesindeki WHERE öbeğine dikkat ediniz. WHERE çıkarılırsa tablodaki tüm kayıtlar silinecektir.</a:t>
            </a:r>
          </a:p>
          <a:p>
            <a:pPr lvl="1"/>
            <a:r>
              <a:rPr lang="tr-TR" sz="2000" dirty="0"/>
              <a:t>DELETE FROM </a:t>
            </a:r>
            <a:r>
              <a:rPr lang="tr-TR" sz="2000" i="1" dirty="0" err="1"/>
              <a:t>table_name</a:t>
            </a:r>
            <a:r>
              <a:rPr lang="tr-TR" sz="2000" dirty="0"/>
              <a:t>;</a:t>
            </a:r>
          </a:p>
          <a:p>
            <a:pPr lvl="1"/>
            <a:r>
              <a:rPr lang="tr-TR" sz="2000" dirty="0"/>
              <a:t>Tüm satırları siler. Tablo yapısı, özellikleri, </a:t>
            </a:r>
            <a:r>
              <a:rPr lang="tr-TR" sz="2000" dirty="0" err="1"/>
              <a:t>indexler</a:t>
            </a:r>
            <a:r>
              <a:rPr lang="tr-TR" sz="2000" dirty="0"/>
              <a:t> etkilenmeyecektir.</a:t>
            </a:r>
          </a:p>
          <a:p>
            <a:endParaRPr lang="tr-TR" sz="2000" dirty="0"/>
          </a:p>
          <a:p>
            <a:r>
              <a:rPr lang="tr-TR" sz="2000" dirty="0" err="1"/>
              <a:t>Örn</a:t>
            </a:r>
            <a:r>
              <a:rPr lang="tr-TR" sz="2000" dirty="0"/>
              <a:t>: Personel tablosundan belirli ID ye sahip müşteriyi siliniz.</a:t>
            </a:r>
          </a:p>
          <a:p>
            <a:endParaRPr lang="tr-TR" sz="2000" b="1" dirty="0"/>
          </a:p>
          <a:p>
            <a:endParaRPr lang="tr-TR" sz="2000" dirty="0"/>
          </a:p>
          <a:p>
            <a:endParaRPr lang="tr-TR" sz="2000" dirty="0"/>
          </a:p>
          <a:p>
            <a:pPr marL="0" indent="0">
              <a:buNone/>
            </a:pPr>
            <a:endParaRPr lang="tr-TR" sz="2000" dirty="0"/>
          </a:p>
        </p:txBody>
      </p:sp>
    </p:spTree>
    <p:extLst>
      <p:ext uri="{BB962C8B-B14F-4D97-AF65-F5344CB8AC3E}">
        <p14:creationId xmlns:p14="http://schemas.microsoft.com/office/powerpoint/2010/main" val="410552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B50CE4-2957-4107-A03B-0C316BDA91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566232"/>
            <a:ext cx="5486400" cy="5486400"/>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title"/>
          </p:nvPr>
        </p:nvSpPr>
        <p:spPr>
          <a:xfrm>
            <a:off x="6928076" y="1191160"/>
            <a:ext cx="4166296" cy="1619145"/>
          </a:xfrm>
        </p:spPr>
        <p:txBody>
          <a:bodyPr anchor="b">
            <a:normAutofit/>
          </a:bodyPr>
          <a:lstStyle/>
          <a:p>
            <a:r>
              <a:rPr lang="tr-TR" sz="3700" b="1">
                <a:solidFill>
                  <a:schemeClr val="tx1">
                    <a:lumMod val="95000"/>
                    <a:lumOff val="5000"/>
                  </a:schemeClr>
                </a:solidFill>
              </a:rPr>
              <a:t>TRUNCATE – DELETE </a:t>
            </a:r>
            <a:br>
              <a:rPr lang="tr-TR" sz="3700" b="1">
                <a:solidFill>
                  <a:schemeClr val="tx1">
                    <a:lumMod val="95000"/>
                    <a:lumOff val="5000"/>
                  </a:schemeClr>
                </a:solidFill>
              </a:rPr>
            </a:br>
            <a:endParaRPr lang="tr-TR" sz="3700">
              <a:solidFill>
                <a:schemeClr val="tx1">
                  <a:lumMod val="95000"/>
                  <a:lumOff val="5000"/>
                </a:schemeClr>
              </a:solidFill>
            </a:endParaRPr>
          </a:p>
        </p:txBody>
      </p:sp>
      <p:sp>
        <p:nvSpPr>
          <p:cNvPr id="13" name="Oval 12">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6338" y="5283870"/>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961353" y="3415315"/>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927479" y="2963917"/>
            <a:ext cx="3794271" cy="2140909"/>
          </a:xfrm>
        </p:spPr>
        <p:txBody>
          <a:bodyPr>
            <a:normAutofit/>
          </a:bodyPr>
          <a:lstStyle/>
          <a:p>
            <a:endParaRPr lang="tr-TR" sz="1800" b="1">
              <a:solidFill>
                <a:schemeClr val="tx1">
                  <a:lumMod val="95000"/>
                  <a:lumOff val="5000"/>
                </a:schemeClr>
              </a:solidFill>
            </a:endParaRPr>
          </a:p>
          <a:p>
            <a:endParaRPr lang="tr-TR" sz="1800" b="1">
              <a:solidFill>
                <a:schemeClr val="tx1">
                  <a:lumMod val="95000"/>
                  <a:lumOff val="5000"/>
                </a:schemeClr>
              </a:solidFill>
            </a:endParaRPr>
          </a:p>
          <a:p>
            <a:endParaRPr lang="tr-TR" sz="1800" b="1">
              <a:solidFill>
                <a:schemeClr val="tx1">
                  <a:lumMod val="95000"/>
                  <a:lumOff val="5000"/>
                </a:schemeClr>
              </a:solidFill>
            </a:endParaRPr>
          </a:p>
          <a:p>
            <a:endParaRPr lang="tr-TR" sz="1800">
              <a:solidFill>
                <a:schemeClr val="tx1">
                  <a:lumMod val="95000"/>
                  <a:lumOff val="5000"/>
                </a:schemeClr>
              </a:solidFill>
            </a:endParaRPr>
          </a:p>
          <a:p>
            <a:endParaRPr lang="tr-TR" sz="1800">
              <a:solidFill>
                <a:schemeClr val="tx1">
                  <a:lumMod val="95000"/>
                  <a:lumOff val="5000"/>
                </a:schemeClr>
              </a:solidFill>
            </a:endParaRPr>
          </a:p>
          <a:p>
            <a:pPr marL="0" indent="0">
              <a:buNone/>
            </a:pPr>
            <a:endParaRPr lang="tr-TR" sz="1800">
              <a:solidFill>
                <a:schemeClr val="tx1">
                  <a:lumMod val="95000"/>
                  <a:lumOff val="5000"/>
                </a:schemeClr>
              </a:solidFill>
            </a:endParaRPr>
          </a:p>
        </p:txBody>
      </p:sp>
      <p:graphicFrame>
        <p:nvGraphicFramePr>
          <p:cNvPr id="4" name="Tablo 4">
            <a:extLst>
              <a:ext uri="{FF2B5EF4-FFF2-40B4-BE49-F238E27FC236}">
                <a16:creationId xmlns:a16="http://schemas.microsoft.com/office/drawing/2014/main" id="{F29B0888-DD08-4BF7-AF16-6EEB2A7B886C}"/>
              </a:ext>
            </a:extLst>
          </p:cNvPr>
          <p:cNvGraphicFramePr>
            <a:graphicFrameLocks noGrp="1"/>
          </p:cNvGraphicFramePr>
          <p:nvPr>
            <p:extLst>
              <p:ext uri="{D42A27DB-BD31-4B8C-83A1-F6EECF244321}">
                <p14:modId xmlns:p14="http://schemas.microsoft.com/office/powerpoint/2010/main" val="3134668675"/>
              </p:ext>
            </p:extLst>
          </p:nvPr>
        </p:nvGraphicFramePr>
        <p:xfrm>
          <a:off x="1463985" y="1720669"/>
          <a:ext cx="4101929" cy="3420050"/>
        </p:xfrm>
        <a:graphic>
          <a:graphicData uri="http://schemas.openxmlformats.org/drawingml/2006/table">
            <a:tbl>
              <a:tblPr firstRow="1" bandRow="1">
                <a:tableStyleId>{5C22544A-7EE6-4342-B048-85BDC9FD1C3A}</a:tableStyleId>
              </a:tblPr>
              <a:tblGrid>
                <a:gridCol w="2062063">
                  <a:extLst>
                    <a:ext uri="{9D8B030D-6E8A-4147-A177-3AD203B41FA5}">
                      <a16:colId xmlns:a16="http://schemas.microsoft.com/office/drawing/2014/main" val="2763906211"/>
                    </a:ext>
                  </a:extLst>
                </a:gridCol>
                <a:gridCol w="2039866">
                  <a:extLst>
                    <a:ext uri="{9D8B030D-6E8A-4147-A177-3AD203B41FA5}">
                      <a16:colId xmlns:a16="http://schemas.microsoft.com/office/drawing/2014/main" val="2753354715"/>
                    </a:ext>
                  </a:extLst>
                </a:gridCol>
              </a:tblGrid>
              <a:tr h="351594">
                <a:tc>
                  <a:txBody>
                    <a:bodyPr/>
                    <a:lstStyle/>
                    <a:p>
                      <a:r>
                        <a:rPr lang="tr-TR" sz="1600"/>
                        <a:t>TRUNCATE</a:t>
                      </a:r>
                    </a:p>
                  </a:txBody>
                  <a:tcPr marL="79908" marR="79908" marT="39954" marB="39954"/>
                </a:tc>
                <a:tc>
                  <a:txBody>
                    <a:bodyPr/>
                    <a:lstStyle/>
                    <a:p>
                      <a:r>
                        <a:rPr lang="tr-TR" sz="1600"/>
                        <a:t>DELETE</a:t>
                      </a:r>
                    </a:p>
                  </a:txBody>
                  <a:tcPr marL="79908" marR="79908" marT="39954" marB="39954"/>
                </a:tc>
                <a:extLst>
                  <a:ext uri="{0D108BD9-81ED-4DB2-BD59-A6C34878D82A}">
                    <a16:rowId xmlns:a16="http://schemas.microsoft.com/office/drawing/2014/main" val="2695419981"/>
                  </a:ext>
                </a:extLst>
              </a:tr>
              <a:tr h="351594">
                <a:tc>
                  <a:txBody>
                    <a:bodyPr/>
                    <a:lstStyle/>
                    <a:p>
                      <a:r>
                        <a:rPr lang="tr-TR" sz="1600"/>
                        <a:t>DDL Komutu</a:t>
                      </a:r>
                    </a:p>
                  </a:txBody>
                  <a:tcPr marL="79908" marR="79908" marT="39954" marB="39954"/>
                </a:tc>
                <a:tc>
                  <a:txBody>
                    <a:bodyPr/>
                    <a:lstStyle/>
                    <a:p>
                      <a:r>
                        <a:rPr lang="tr-TR" sz="1600"/>
                        <a:t>DML Komutu</a:t>
                      </a:r>
                    </a:p>
                  </a:txBody>
                  <a:tcPr marL="79908" marR="79908" marT="39954" marB="39954"/>
                </a:tc>
                <a:extLst>
                  <a:ext uri="{0D108BD9-81ED-4DB2-BD59-A6C34878D82A}">
                    <a16:rowId xmlns:a16="http://schemas.microsoft.com/office/drawing/2014/main" val="2127746043"/>
                  </a:ext>
                </a:extLst>
              </a:tr>
              <a:tr h="591317">
                <a:tc>
                  <a:txBody>
                    <a:bodyPr/>
                    <a:lstStyle/>
                    <a:p>
                      <a:r>
                        <a:rPr lang="tr-TR" sz="1600"/>
                        <a:t>Kalıcı bir silmedir</a:t>
                      </a:r>
                    </a:p>
                  </a:txBody>
                  <a:tcPr marL="79908" marR="79908" marT="39954" marB="39954"/>
                </a:tc>
                <a:tc>
                  <a:txBody>
                    <a:bodyPr/>
                    <a:lstStyle/>
                    <a:p>
                      <a:r>
                        <a:rPr lang="tr-TR" sz="1600"/>
                        <a:t>Geri alınabilir bir silmedir.</a:t>
                      </a:r>
                    </a:p>
                  </a:txBody>
                  <a:tcPr marL="79908" marR="79908" marT="39954" marB="39954"/>
                </a:tc>
                <a:extLst>
                  <a:ext uri="{0D108BD9-81ED-4DB2-BD59-A6C34878D82A}">
                    <a16:rowId xmlns:a16="http://schemas.microsoft.com/office/drawing/2014/main" val="4093576368"/>
                  </a:ext>
                </a:extLst>
              </a:tr>
              <a:tr h="591317">
                <a:tc>
                  <a:txBody>
                    <a:bodyPr/>
                    <a:lstStyle/>
                    <a:p>
                      <a:r>
                        <a:rPr lang="tr-TR" sz="1600"/>
                        <a:t>Belirli bir kayıt silinemez</a:t>
                      </a:r>
                    </a:p>
                  </a:txBody>
                  <a:tcPr marL="79908" marR="79908" marT="39954" marB="39954"/>
                </a:tc>
                <a:tc>
                  <a:txBody>
                    <a:bodyPr/>
                    <a:lstStyle/>
                    <a:p>
                      <a:r>
                        <a:rPr lang="tr-TR" sz="1600"/>
                        <a:t>Belirli bir kayıt silinebilir</a:t>
                      </a:r>
                    </a:p>
                  </a:txBody>
                  <a:tcPr marL="79908" marR="79908" marT="39954" marB="39954"/>
                </a:tc>
                <a:extLst>
                  <a:ext uri="{0D108BD9-81ED-4DB2-BD59-A6C34878D82A}">
                    <a16:rowId xmlns:a16="http://schemas.microsoft.com/office/drawing/2014/main" val="3855887353"/>
                  </a:ext>
                </a:extLst>
              </a:tr>
              <a:tr h="591317">
                <a:tc>
                  <a:txBody>
                    <a:bodyPr/>
                    <a:lstStyle/>
                    <a:p>
                      <a:r>
                        <a:rPr lang="tr-TR" sz="1600"/>
                        <a:t>WHERE desteklenmez</a:t>
                      </a:r>
                    </a:p>
                  </a:txBody>
                  <a:tcPr marL="79908" marR="79908" marT="39954" marB="39954"/>
                </a:tc>
                <a:tc>
                  <a:txBody>
                    <a:bodyPr/>
                    <a:lstStyle/>
                    <a:p>
                      <a:r>
                        <a:rPr lang="tr-TR" sz="1600"/>
                        <a:t>WHERE desteklenir</a:t>
                      </a:r>
                    </a:p>
                  </a:txBody>
                  <a:tcPr marL="79908" marR="79908" marT="39954" marB="39954"/>
                </a:tc>
                <a:extLst>
                  <a:ext uri="{0D108BD9-81ED-4DB2-BD59-A6C34878D82A}">
                    <a16:rowId xmlns:a16="http://schemas.microsoft.com/office/drawing/2014/main" val="1673734555"/>
                  </a:ext>
                </a:extLst>
              </a:tr>
              <a:tr h="351594">
                <a:tc>
                  <a:txBody>
                    <a:bodyPr/>
                    <a:lstStyle/>
                    <a:p>
                      <a:r>
                        <a:rPr lang="tr-TR" sz="1600"/>
                        <a:t>Veri geri alınamaz</a:t>
                      </a:r>
                    </a:p>
                  </a:txBody>
                  <a:tcPr marL="79908" marR="79908" marT="39954" marB="39954"/>
                </a:tc>
                <a:tc>
                  <a:txBody>
                    <a:bodyPr/>
                    <a:lstStyle/>
                    <a:p>
                      <a:r>
                        <a:rPr lang="tr-TR" sz="1600"/>
                        <a:t>Veri geri alınabilir</a:t>
                      </a:r>
                    </a:p>
                  </a:txBody>
                  <a:tcPr marL="79908" marR="79908" marT="39954" marB="39954"/>
                </a:tc>
                <a:extLst>
                  <a:ext uri="{0D108BD9-81ED-4DB2-BD59-A6C34878D82A}">
                    <a16:rowId xmlns:a16="http://schemas.microsoft.com/office/drawing/2014/main" val="1567567208"/>
                  </a:ext>
                </a:extLst>
              </a:tr>
              <a:tr h="591317">
                <a:tc>
                  <a:txBody>
                    <a:bodyPr/>
                    <a:lstStyle/>
                    <a:p>
                      <a:r>
                        <a:rPr lang="tr-TR" sz="1600"/>
                        <a:t>IDENTITY resetlenir</a:t>
                      </a:r>
                    </a:p>
                  </a:txBody>
                  <a:tcPr marL="79908" marR="79908" marT="39954" marB="39954"/>
                </a:tc>
                <a:tc>
                  <a:txBody>
                    <a:bodyPr/>
                    <a:lstStyle/>
                    <a:p>
                      <a:r>
                        <a:rPr lang="tr-TR" sz="1600"/>
                        <a:t>IDENTITY resetlenmez</a:t>
                      </a:r>
                    </a:p>
                  </a:txBody>
                  <a:tcPr marL="79908" marR="79908" marT="39954" marB="39954"/>
                </a:tc>
                <a:extLst>
                  <a:ext uri="{0D108BD9-81ED-4DB2-BD59-A6C34878D82A}">
                    <a16:rowId xmlns:a16="http://schemas.microsoft.com/office/drawing/2014/main" val="2446643847"/>
                  </a:ext>
                </a:extLst>
              </a:tr>
            </a:tbl>
          </a:graphicData>
        </a:graphic>
      </p:graphicFrame>
    </p:spTree>
    <p:extLst>
      <p:ext uri="{BB962C8B-B14F-4D97-AF65-F5344CB8AC3E}">
        <p14:creationId xmlns:p14="http://schemas.microsoft.com/office/powerpoint/2010/main" val="190101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etin kutusu 1">
            <a:extLst>
              <a:ext uri="{FF2B5EF4-FFF2-40B4-BE49-F238E27FC236}">
                <a16:creationId xmlns:a16="http://schemas.microsoft.com/office/drawing/2014/main" id="{907193DD-DEFD-4C80-B513-197D4C4A9E19}"/>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Kopyalama Örnekleri</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vert="horz" lIns="91440" tIns="45720" rIns="91440" bIns="45720" rtlCol="0">
            <a:normAutofit/>
          </a:bodyPr>
          <a:lstStyle/>
          <a:p>
            <a:r>
              <a:rPr lang="en-US" sz="1700"/>
              <a:t>SELECT INTO bir tabloyu diğer bir tabloya kopyalar. </a:t>
            </a:r>
          </a:p>
          <a:p>
            <a:r>
              <a:rPr lang="en-US" sz="1700" dirty="0"/>
              <a:t>SELECT *</a:t>
            </a:r>
            <a:br>
              <a:rPr lang="en-US" sz="1700" dirty="0"/>
            </a:br>
            <a:r>
              <a:rPr lang="en-US" sz="1700" dirty="0"/>
              <a:t>INTO </a:t>
            </a:r>
            <a:r>
              <a:rPr lang="en-US" sz="1700" i="1"/>
              <a:t>newtable</a:t>
            </a:r>
            <a:r>
              <a:rPr lang="en-US" sz="1700" dirty="0"/>
              <a:t> [IN </a:t>
            </a:r>
            <a:r>
              <a:rPr lang="en-US" sz="1700" i="1"/>
              <a:t>externaldb</a:t>
            </a:r>
            <a:r>
              <a:rPr lang="en-US" sz="1700" dirty="0"/>
              <a:t>]</a:t>
            </a:r>
            <a:br>
              <a:rPr lang="en-US" sz="1700" dirty="0"/>
            </a:br>
            <a:r>
              <a:rPr lang="en-US" sz="1700" dirty="0"/>
              <a:t>FROM </a:t>
            </a:r>
            <a:r>
              <a:rPr lang="en-US" sz="1700" i="1"/>
              <a:t>oldtable</a:t>
            </a:r>
            <a:br>
              <a:rPr lang="en-US" sz="1700" i="1" dirty="0"/>
            </a:br>
            <a:r>
              <a:rPr lang="en-US" sz="1700" dirty="0"/>
              <a:t>WHERE </a:t>
            </a:r>
            <a:r>
              <a:rPr lang="en-US" sz="1700" i="1" dirty="0"/>
              <a:t>condition</a:t>
            </a:r>
            <a:r>
              <a:rPr lang="en-US" sz="1700" dirty="0"/>
              <a:t>;</a:t>
            </a:r>
            <a:endParaRPr lang="en-US" sz="1700"/>
          </a:p>
          <a:p>
            <a:endParaRPr lang="en-US" sz="1700"/>
          </a:p>
          <a:p>
            <a:r>
              <a:rPr lang="en-US" sz="1700"/>
              <a:t>Yalnızca belirli alanları koypala;</a:t>
            </a:r>
          </a:p>
          <a:p>
            <a:r>
              <a:rPr lang="en-US" sz="1700" dirty="0"/>
              <a:t>SELECT </a:t>
            </a:r>
            <a:r>
              <a:rPr lang="en-US" sz="1700" i="1" dirty="0"/>
              <a:t>column1</a:t>
            </a:r>
            <a:r>
              <a:rPr lang="en-US" sz="1700" dirty="0"/>
              <a:t>, </a:t>
            </a:r>
            <a:r>
              <a:rPr lang="en-US" sz="1700" i="1" dirty="0"/>
              <a:t>column2</a:t>
            </a:r>
            <a:r>
              <a:rPr lang="en-US" sz="1700" dirty="0"/>
              <a:t>, </a:t>
            </a:r>
            <a:r>
              <a:rPr lang="en-US" sz="1700" i="1" dirty="0"/>
              <a:t>column3</a:t>
            </a:r>
            <a:r>
              <a:rPr lang="en-US" sz="1700" dirty="0"/>
              <a:t>, ...</a:t>
            </a:r>
            <a:br>
              <a:rPr lang="en-US" sz="1700" dirty="0"/>
            </a:br>
            <a:r>
              <a:rPr lang="en-US" sz="1700" dirty="0"/>
              <a:t>INTO </a:t>
            </a:r>
            <a:r>
              <a:rPr lang="en-US" sz="1700" i="1"/>
              <a:t>newtable</a:t>
            </a:r>
            <a:r>
              <a:rPr lang="en-US" sz="1700" dirty="0"/>
              <a:t> [IN </a:t>
            </a:r>
            <a:r>
              <a:rPr lang="en-US" sz="1700" i="1"/>
              <a:t>externaldb</a:t>
            </a:r>
            <a:r>
              <a:rPr lang="en-US" sz="1700" dirty="0"/>
              <a:t>]</a:t>
            </a:r>
            <a:br>
              <a:rPr lang="en-US" sz="1700" dirty="0"/>
            </a:br>
            <a:r>
              <a:rPr lang="en-US" sz="1700" dirty="0"/>
              <a:t>FROM </a:t>
            </a:r>
            <a:r>
              <a:rPr lang="en-US" sz="1700" i="1"/>
              <a:t>oldtable</a:t>
            </a:r>
            <a:br>
              <a:rPr lang="en-US" sz="1700" i="1" dirty="0"/>
            </a:br>
            <a:r>
              <a:rPr lang="en-US" sz="1700" dirty="0"/>
              <a:t>WHERE </a:t>
            </a:r>
            <a:r>
              <a:rPr lang="en-US" sz="1700" i="1" dirty="0"/>
              <a:t>condition;</a:t>
            </a:r>
            <a:endParaRPr lang="en-US" sz="1700" i="1"/>
          </a:p>
          <a:p>
            <a:endParaRPr lang="en-US" sz="1700" i="1"/>
          </a:p>
          <a:p>
            <a:r>
              <a:rPr lang="en-US" sz="1700" i="1"/>
              <a:t>Yeni tablo, eski tabloda tanımlanan sütun alanları ve tipleriyle oluşturulacaktır. AS kullanılarak yeni sütun adları verilebilir.</a:t>
            </a:r>
            <a:r>
              <a:rPr lang="en-US" sz="1700"/>
              <a:t> </a:t>
            </a:r>
          </a:p>
        </p:txBody>
      </p:sp>
    </p:spTree>
    <p:extLst>
      <p:ext uri="{BB962C8B-B14F-4D97-AF65-F5344CB8AC3E}">
        <p14:creationId xmlns:p14="http://schemas.microsoft.com/office/powerpoint/2010/main" val="189647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683372"/>
          </a:xfrm>
        </p:spPr>
        <p:txBody>
          <a:bodyPr>
            <a:normAutofit/>
          </a:bodyPr>
          <a:lstStyle/>
          <a:p>
            <a:r>
              <a:rPr lang="tr-TR" sz="2400" dirty="0" err="1"/>
              <a:t>Customer</a:t>
            </a:r>
            <a:r>
              <a:rPr lang="tr-TR" sz="2400" dirty="0"/>
              <a:t> tablosunun </a:t>
            </a:r>
            <a:r>
              <a:rPr lang="tr-TR" sz="2400" dirty="0" err="1"/>
              <a:t>backup</a:t>
            </a:r>
            <a:r>
              <a:rPr lang="tr-TR" sz="2400" dirty="0"/>
              <a:t> kopyasını oluşturalım. </a:t>
            </a:r>
          </a:p>
          <a:p>
            <a:pPr lvl="1"/>
            <a:r>
              <a:rPr lang="en-US" sz="1400" dirty="0"/>
              <a:t>SELECT * INTO CustomersBackup201</a:t>
            </a:r>
            <a:r>
              <a:rPr lang="tr-TR" sz="1400" dirty="0"/>
              <a:t>9</a:t>
            </a:r>
            <a:br>
              <a:rPr lang="en-US" sz="1400" dirty="0"/>
            </a:br>
            <a:r>
              <a:rPr lang="en-US" sz="1400" dirty="0"/>
              <a:t>FROM Customers;</a:t>
            </a:r>
            <a:endParaRPr lang="tr-TR" sz="1400" dirty="0"/>
          </a:p>
          <a:p>
            <a:r>
              <a:rPr lang="tr-TR" sz="2400" dirty="0"/>
              <a:t>Yalnızca belirli alanları kopyala;</a:t>
            </a:r>
          </a:p>
          <a:p>
            <a:pPr lvl="1"/>
            <a:r>
              <a:rPr lang="en-US" sz="1400" dirty="0"/>
              <a:t>SELECT C</a:t>
            </a:r>
            <a:r>
              <a:rPr lang="tr-TR" sz="1400" dirty="0" err="1"/>
              <a:t>ompany</a:t>
            </a:r>
            <a:r>
              <a:rPr lang="en-US" sz="1400" dirty="0"/>
              <a:t>Name, </a:t>
            </a:r>
            <a:r>
              <a:rPr lang="en-US" sz="1400" dirty="0" err="1"/>
              <a:t>ContactName</a:t>
            </a:r>
            <a:r>
              <a:rPr lang="en-US" sz="1400" dirty="0"/>
              <a:t> INTO CustomersBackup2017</a:t>
            </a:r>
            <a:br>
              <a:rPr lang="en-US" sz="1400" dirty="0"/>
            </a:br>
            <a:r>
              <a:rPr lang="en-US" sz="1400" dirty="0"/>
              <a:t>FROM Customers;</a:t>
            </a:r>
            <a:endParaRPr lang="tr-TR" sz="1400" dirty="0"/>
          </a:p>
          <a:p>
            <a:r>
              <a:rPr lang="tr-TR" sz="2400" dirty="0"/>
              <a:t>Yalnızca Alman müşterileri yeni tabloya kopyala</a:t>
            </a:r>
          </a:p>
          <a:p>
            <a:pPr lvl="1"/>
            <a:r>
              <a:rPr lang="en-US" sz="1400" dirty="0"/>
              <a:t>SELECT * INTO </a:t>
            </a:r>
            <a:r>
              <a:rPr lang="en-US" sz="1400" dirty="0" err="1"/>
              <a:t>CustomersGermany</a:t>
            </a:r>
            <a:br>
              <a:rPr lang="en-US" sz="1400" dirty="0"/>
            </a:br>
            <a:r>
              <a:rPr lang="en-US" sz="1400" dirty="0"/>
              <a:t>FROM Customers</a:t>
            </a:r>
            <a:br>
              <a:rPr lang="en-US" sz="1400" dirty="0"/>
            </a:br>
            <a:r>
              <a:rPr lang="en-US" sz="1400" dirty="0"/>
              <a:t>WHERE Country = 'Germany';</a:t>
            </a:r>
            <a:endParaRPr lang="tr-TR" sz="1400" dirty="0"/>
          </a:p>
          <a:p>
            <a:endParaRPr lang="tr-TR" sz="2400" dirty="0"/>
          </a:p>
          <a:p>
            <a:r>
              <a:rPr lang="tr-TR" sz="2400" dirty="0"/>
              <a:t>Birden fazla tablodaki verileri yeni bir tabloya kopyala;</a:t>
            </a:r>
          </a:p>
          <a:p>
            <a:pPr lvl="1"/>
            <a:r>
              <a:rPr lang="en-US" sz="1400" dirty="0"/>
              <a:t>SELECT </a:t>
            </a:r>
            <a:r>
              <a:rPr lang="en-US" sz="1400" dirty="0" err="1"/>
              <a:t>Customers.C</a:t>
            </a:r>
            <a:r>
              <a:rPr lang="tr-TR" sz="1400" dirty="0" err="1"/>
              <a:t>ompany</a:t>
            </a:r>
            <a:r>
              <a:rPr lang="en-US" sz="1400" dirty="0"/>
              <a:t>Name, </a:t>
            </a:r>
            <a:r>
              <a:rPr lang="en-US" sz="1400" dirty="0" err="1"/>
              <a:t>Orders.OrderID</a:t>
            </a:r>
            <a:br>
              <a:rPr lang="en-US" sz="1400" dirty="0"/>
            </a:br>
            <a:r>
              <a:rPr lang="en-US" sz="1400" dirty="0"/>
              <a:t>INTO CustomersOrderBackup2017</a:t>
            </a:r>
            <a:br>
              <a:rPr lang="en-US" sz="1400" dirty="0"/>
            </a:br>
            <a:r>
              <a:rPr lang="en-US" sz="1400" dirty="0"/>
              <a:t>FROM Customers</a:t>
            </a:r>
            <a:br>
              <a:rPr lang="en-US" sz="1400" dirty="0"/>
            </a:br>
            <a:r>
              <a:rPr lang="en-US" sz="1400" dirty="0"/>
              <a:t>LEFT JOIN Orders ON </a:t>
            </a:r>
            <a:r>
              <a:rPr lang="en-US" sz="1400" dirty="0" err="1"/>
              <a:t>Customers.CustomerID</a:t>
            </a:r>
            <a:r>
              <a:rPr lang="en-US" sz="1400" dirty="0"/>
              <a:t> = </a:t>
            </a:r>
            <a:r>
              <a:rPr lang="en-US" sz="1400" dirty="0" err="1"/>
              <a:t>Orders.CustomerID</a:t>
            </a:r>
            <a:r>
              <a:rPr lang="en-US" sz="1400" dirty="0"/>
              <a:t>;</a:t>
            </a:r>
            <a:endParaRPr lang="tr-TR" sz="1400" dirty="0"/>
          </a:p>
        </p:txBody>
      </p:sp>
      <p:sp>
        <p:nvSpPr>
          <p:cNvPr id="5" name="Metin kutusu 4">
            <a:extLst>
              <a:ext uri="{FF2B5EF4-FFF2-40B4-BE49-F238E27FC236}">
                <a16:creationId xmlns:a16="http://schemas.microsoft.com/office/drawing/2014/main" id="{5DF07616-FC80-42E7-9C17-8FACA0507E3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a:solidFill>
                  <a:schemeClr val="tx1"/>
                </a:solidFill>
                <a:latin typeface="+mj-lt"/>
                <a:ea typeface="+mj-ea"/>
                <a:cs typeface="+mj-cs"/>
              </a:rPr>
              <a:t>Kopyalama Örnekleri</a:t>
            </a:r>
          </a:p>
        </p:txBody>
      </p:sp>
    </p:spTree>
    <p:extLst>
      <p:ext uri="{BB962C8B-B14F-4D97-AF65-F5344CB8AC3E}">
        <p14:creationId xmlns:p14="http://schemas.microsoft.com/office/powerpoint/2010/main" val="153042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635876"/>
          </a:xfrm>
        </p:spPr>
        <p:txBody>
          <a:bodyPr>
            <a:normAutofit/>
          </a:bodyPr>
          <a:lstStyle/>
          <a:p>
            <a:r>
              <a:rPr lang="tr-TR" sz="2000" dirty="0"/>
              <a:t>INSERT INTO SELECT bir tablodan verileri kopyalar ve diğer bir tabloya ekler. </a:t>
            </a:r>
          </a:p>
          <a:p>
            <a:r>
              <a:rPr lang="tr-TR" sz="2000" dirty="0"/>
              <a:t>Hedef ve kaynak tablo arasındaki veri tiplerinin eşleşmesi gerekir.</a:t>
            </a:r>
          </a:p>
          <a:p>
            <a:r>
              <a:rPr lang="tr-TR" sz="2000" dirty="0"/>
              <a:t>Hedef tablodaki mevcut kayıtlar etkilenmez.</a:t>
            </a:r>
          </a:p>
          <a:p>
            <a:endParaRPr lang="tr-TR" sz="2000" dirty="0"/>
          </a:p>
          <a:p>
            <a:r>
              <a:rPr lang="tr-TR" sz="2000" dirty="0"/>
              <a:t>Tüm alanları kopyala;</a:t>
            </a:r>
          </a:p>
          <a:p>
            <a:endParaRPr lang="tr-TR" sz="2000" dirty="0"/>
          </a:p>
          <a:p>
            <a:pPr lvl="1"/>
            <a:r>
              <a:rPr lang="en-US" sz="1200" dirty="0"/>
              <a:t>INSERT INTO </a:t>
            </a:r>
            <a:r>
              <a:rPr lang="en-US" sz="1200" i="1" dirty="0"/>
              <a:t>table2</a:t>
            </a:r>
            <a:br>
              <a:rPr lang="en-US" sz="1200" dirty="0"/>
            </a:br>
            <a:r>
              <a:rPr lang="en-US" sz="1200" dirty="0"/>
              <a:t>SELECT * FROM </a:t>
            </a:r>
            <a:r>
              <a:rPr lang="en-US" sz="1200" i="1" dirty="0"/>
              <a:t>table1</a:t>
            </a:r>
            <a:br>
              <a:rPr lang="en-US" sz="1200" i="1" dirty="0"/>
            </a:br>
            <a:r>
              <a:rPr lang="en-US" sz="1200" dirty="0"/>
              <a:t>WHERE </a:t>
            </a:r>
            <a:r>
              <a:rPr lang="en-US" sz="1200" i="1" dirty="0"/>
              <a:t>condition</a:t>
            </a:r>
            <a:r>
              <a:rPr lang="en-US" sz="1200" dirty="0"/>
              <a:t>;</a:t>
            </a:r>
            <a:endParaRPr lang="tr-TR" sz="1200" dirty="0"/>
          </a:p>
          <a:p>
            <a:endParaRPr lang="tr-TR" sz="2000" dirty="0"/>
          </a:p>
          <a:p>
            <a:r>
              <a:rPr lang="tr-TR" sz="2000" dirty="0"/>
              <a:t>Belirli alanları kopyala;</a:t>
            </a:r>
          </a:p>
          <a:p>
            <a:pPr lvl="1"/>
            <a:r>
              <a:rPr lang="en-US" sz="1200" dirty="0"/>
              <a:t>INSERT INTO </a:t>
            </a:r>
            <a:r>
              <a:rPr lang="en-US" sz="1200" i="1" dirty="0"/>
              <a:t>table2 </a:t>
            </a:r>
            <a:r>
              <a:rPr lang="en-US" sz="1200" dirty="0"/>
              <a:t>(</a:t>
            </a:r>
            <a:r>
              <a:rPr lang="en-US" sz="1200" i="1" dirty="0"/>
              <a:t>column1</a:t>
            </a:r>
            <a:r>
              <a:rPr lang="en-US" sz="1200" dirty="0"/>
              <a:t>, </a:t>
            </a:r>
            <a:r>
              <a:rPr lang="en-US" sz="1200" i="1" dirty="0"/>
              <a:t>column2</a:t>
            </a:r>
            <a:r>
              <a:rPr lang="en-US" sz="1200" dirty="0"/>
              <a:t>, </a:t>
            </a:r>
            <a:r>
              <a:rPr lang="en-US" sz="1200" i="1" dirty="0"/>
              <a:t>column3</a:t>
            </a:r>
            <a:r>
              <a:rPr lang="en-US" sz="1200" dirty="0"/>
              <a:t>, ...)</a:t>
            </a:r>
            <a:br>
              <a:rPr lang="en-US" sz="1200" dirty="0"/>
            </a:br>
            <a:r>
              <a:rPr lang="en-US" sz="1200" dirty="0"/>
              <a:t>SELECT </a:t>
            </a:r>
            <a:r>
              <a:rPr lang="en-US" sz="1200" i="1" dirty="0"/>
              <a:t>column1</a:t>
            </a:r>
            <a:r>
              <a:rPr lang="en-US" sz="1200" dirty="0"/>
              <a:t>, </a:t>
            </a:r>
            <a:r>
              <a:rPr lang="en-US" sz="1200" i="1" dirty="0"/>
              <a:t>column2</a:t>
            </a:r>
            <a:r>
              <a:rPr lang="en-US" sz="1200" dirty="0"/>
              <a:t>, </a:t>
            </a:r>
            <a:r>
              <a:rPr lang="en-US" sz="1200" i="1" dirty="0"/>
              <a:t>column3</a:t>
            </a:r>
            <a:r>
              <a:rPr lang="en-US" sz="1200" dirty="0"/>
              <a:t>, ...</a:t>
            </a:r>
            <a:br>
              <a:rPr lang="en-US" sz="1200" dirty="0"/>
            </a:br>
            <a:r>
              <a:rPr lang="en-US" sz="1200" dirty="0"/>
              <a:t>FROM </a:t>
            </a:r>
            <a:r>
              <a:rPr lang="en-US" sz="1200" i="1" dirty="0"/>
              <a:t>table1</a:t>
            </a:r>
            <a:br>
              <a:rPr lang="en-US" sz="1200" dirty="0"/>
            </a:br>
            <a:r>
              <a:rPr lang="en-US" sz="1200" dirty="0"/>
              <a:t>WHERE </a:t>
            </a:r>
            <a:r>
              <a:rPr lang="en-US" sz="1200" i="1" dirty="0"/>
              <a:t>condition</a:t>
            </a:r>
            <a:r>
              <a:rPr lang="en-US" sz="1200" dirty="0"/>
              <a:t>;</a:t>
            </a:r>
            <a:endParaRPr lang="tr-TR" sz="1200" dirty="0"/>
          </a:p>
        </p:txBody>
      </p:sp>
      <p:sp>
        <p:nvSpPr>
          <p:cNvPr id="5" name="Metin kutusu 4">
            <a:extLst>
              <a:ext uri="{FF2B5EF4-FFF2-40B4-BE49-F238E27FC236}">
                <a16:creationId xmlns:a16="http://schemas.microsoft.com/office/drawing/2014/main" id="{1CD03F5E-C224-46CE-9E44-13450947AAA1}"/>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err="1">
                <a:solidFill>
                  <a:schemeClr val="tx1"/>
                </a:solidFill>
                <a:latin typeface="+mj-lt"/>
                <a:ea typeface="+mj-ea"/>
                <a:cs typeface="+mj-cs"/>
              </a:rPr>
              <a:t>Kopyalama</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Örnekleri</a:t>
            </a:r>
            <a:endParaRPr lang="en-US" sz="5400" kern="1200" dirty="0">
              <a:solidFill>
                <a:schemeClr val="tx1"/>
              </a:solidFill>
              <a:latin typeface="+mj-lt"/>
              <a:ea typeface="+mj-ea"/>
              <a:cs typeface="+mj-cs"/>
            </a:endParaRPr>
          </a:p>
        </p:txBody>
      </p:sp>
    </p:spTree>
    <p:extLst>
      <p:ext uri="{BB962C8B-B14F-4D97-AF65-F5344CB8AC3E}">
        <p14:creationId xmlns:p14="http://schemas.microsoft.com/office/powerpoint/2010/main" val="1916477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722842"/>
          </a:xfrm>
        </p:spPr>
        <p:txBody>
          <a:bodyPr>
            <a:normAutofit/>
          </a:bodyPr>
          <a:lstStyle/>
          <a:p>
            <a:r>
              <a:rPr lang="tr-TR" sz="2400" dirty="0"/>
              <a:t>Suppliers tablosundaki alanlar </a:t>
            </a:r>
            <a:r>
              <a:rPr lang="tr-TR" sz="2400" dirty="0" err="1"/>
              <a:t>Customers</a:t>
            </a:r>
            <a:r>
              <a:rPr lang="tr-TR" sz="2400" dirty="0"/>
              <a:t> tablosuna kopyalanacaktır. (veri içermeyen alanlar NULL alacaktır.)</a:t>
            </a:r>
          </a:p>
          <a:p>
            <a:pPr lvl="1"/>
            <a:r>
              <a:rPr lang="en-US" sz="1800" dirty="0"/>
              <a:t>INSERT INTO Customers (</a:t>
            </a:r>
            <a:r>
              <a:rPr lang="tr-TR" sz="1800" dirty="0" err="1"/>
              <a:t>Company</a:t>
            </a:r>
            <a:r>
              <a:rPr lang="en-US" sz="1800" dirty="0"/>
              <a:t>Name, City, Country)</a:t>
            </a:r>
            <a:br>
              <a:rPr lang="en-US" sz="1800" dirty="0"/>
            </a:br>
            <a:r>
              <a:rPr lang="en-US" sz="1800" dirty="0"/>
              <a:t>SELECT </a:t>
            </a:r>
            <a:r>
              <a:rPr lang="tr-TR" sz="1800" dirty="0"/>
              <a:t> </a:t>
            </a:r>
            <a:r>
              <a:rPr lang="tr-TR" sz="1800" dirty="0" err="1"/>
              <a:t>CompanyName</a:t>
            </a:r>
            <a:r>
              <a:rPr lang="en-US" sz="1800" dirty="0"/>
              <a:t>, City, Country FROM Suppliers;</a:t>
            </a:r>
            <a:endParaRPr lang="tr-TR" sz="1800" dirty="0"/>
          </a:p>
          <a:p>
            <a:endParaRPr lang="tr-TR" sz="2400" dirty="0"/>
          </a:p>
          <a:p>
            <a:r>
              <a:rPr lang="tr-TR" sz="2400" dirty="0"/>
              <a:t>Tüm alanları doldur;</a:t>
            </a:r>
            <a:r>
              <a:rPr lang="en-US" sz="2400" dirty="0"/>
              <a:t> </a:t>
            </a:r>
            <a:endParaRPr lang="tr-TR" sz="2400" dirty="0"/>
          </a:p>
          <a:p>
            <a:pPr lvl="1"/>
            <a:r>
              <a:rPr lang="en-US" sz="1800" dirty="0"/>
              <a:t>INSERT INTO Customers (</a:t>
            </a:r>
            <a:r>
              <a:rPr lang="tr-TR" sz="1800" dirty="0" err="1"/>
              <a:t>CompanyName</a:t>
            </a:r>
            <a:r>
              <a:rPr lang="en-US" sz="1800" dirty="0"/>
              <a:t>, </a:t>
            </a:r>
            <a:r>
              <a:rPr lang="en-US" sz="1800" dirty="0" err="1"/>
              <a:t>ContactName</a:t>
            </a:r>
            <a:r>
              <a:rPr lang="en-US" sz="1800" dirty="0"/>
              <a:t>, Address, City, </a:t>
            </a:r>
            <a:r>
              <a:rPr lang="en-US" sz="1800" dirty="0" err="1"/>
              <a:t>PostalCode</a:t>
            </a:r>
            <a:r>
              <a:rPr lang="en-US" sz="1800" dirty="0"/>
              <a:t>, Country)</a:t>
            </a:r>
            <a:br>
              <a:rPr lang="en-US" sz="1800" dirty="0"/>
            </a:br>
            <a:r>
              <a:rPr lang="en-US" sz="1800" dirty="0"/>
              <a:t>SELECT </a:t>
            </a:r>
            <a:r>
              <a:rPr lang="tr-TR" sz="1800" dirty="0"/>
              <a:t> </a:t>
            </a:r>
            <a:r>
              <a:rPr lang="tr-TR" sz="1800" dirty="0" err="1"/>
              <a:t>CompanyName</a:t>
            </a:r>
            <a:r>
              <a:rPr lang="en-US" sz="1800" dirty="0"/>
              <a:t>, </a:t>
            </a:r>
            <a:r>
              <a:rPr lang="en-US" sz="1800" dirty="0" err="1"/>
              <a:t>ContactName</a:t>
            </a:r>
            <a:r>
              <a:rPr lang="en-US" sz="1800" dirty="0"/>
              <a:t>, Address, City, </a:t>
            </a:r>
            <a:r>
              <a:rPr lang="en-US" sz="1800" dirty="0" err="1"/>
              <a:t>PostalCode</a:t>
            </a:r>
            <a:r>
              <a:rPr lang="en-US" sz="1800" dirty="0"/>
              <a:t>, Country FROM Suppliers;</a:t>
            </a:r>
            <a:endParaRPr lang="tr-TR" sz="1800" dirty="0"/>
          </a:p>
          <a:p>
            <a:endParaRPr lang="tr-TR" sz="2400" dirty="0"/>
          </a:p>
          <a:p>
            <a:r>
              <a:rPr lang="tr-TR" sz="2400" dirty="0"/>
              <a:t>Yalnızca Alman tedarikçileri al;</a:t>
            </a:r>
          </a:p>
          <a:p>
            <a:pPr lvl="1"/>
            <a:r>
              <a:rPr lang="en-US" sz="1800" dirty="0"/>
              <a:t>INSERT INTO Customers (</a:t>
            </a:r>
            <a:r>
              <a:rPr lang="tr-TR" sz="1800" dirty="0" err="1"/>
              <a:t>CompanyName</a:t>
            </a:r>
            <a:r>
              <a:rPr lang="en-US" sz="1800" dirty="0"/>
              <a:t>, City, Country)</a:t>
            </a:r>
            <a:br>
              <a:rPr lang="en-US" sz="1800" dirty="0"/>
            </a:br>
            <a:r>
              <a:rPr lang="en-US" sz="1800" dirty="0"/>
              <a:t>SELECT </a:t>
            </a:r>
            <a:r>
              <a:rPr lang="en-US" sz="1800" dirty="0" err="1"/>
              <a:t>SupplierName</a:t>
            </a:r>
            <a:r>
              <a:rPr lang="en-US" sz="1800" dirty="0"/>
              <a:t>, City, Country FROM Suppliers</a:t>
            </a:r>
            <a:br>
              <a:rPr lang="en-US" sz="1800" dirty="0"/>
            </a:br>
            <a:r>
              <a:rPr lang="en-US" sz="1800" dirty="0"/>
              <a:t>WHERE Country='Germany';</a:t>
            </a:r>
            <a:endParaRPr lang="tr-TR" sz="1800" dirty="0"/>
          </a:p>
        </p:txBody>
      </p:sp>
      <p:sp>
        <p:nvSpPr>
          <p:cNvPr id="5" name="Metin kutusu 4">
            <a:extLst>
              <a:ext uri="{FF2B5EF4-FFF2-40B4-BE49-F238E27FC236}">
                <a16:creationId xmlns:a16="http://schemas.microsoft.com/office/drawing/2014/main" id="{82AFCA2D-DEB2-43D8-8EDF-15654C966EEF}"/>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kern="1200" dirty="0" err="1">
                <a:solidFill>
                  <a:schemeClr val="tx1"/>
                </a:solidFill>
                <a:latin typeface="+mj-lt"/>
                <a:ea typeface="+mj-ea"/>
                <a:cs typeface="+mj-cs"/>
              </a:rPr>
              <a:t>Kopyalama</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Örnekleri</a:t>
            </a:r>
            <a:endParaRPr lang="en-US" sz="5400" kern="1200" dirty="0">
              <a:solidFill>
                <a:schemeClr val="tx1"/>
              </a:solidFill>
              <a:latin typeface="+mj-lt"/>
              <a:ea typeface="+mj-ea"/>
              <a:cs typeface="+mj-cs"/>
            </a:endParaRPr>
          </a:p>
        </p:txBody>
      </p:sp>
    </p:spTree>
    <p:extLst>
      <p:ext uri="{BB962C8B-B14F-4D97-AF65-F5344CB8AC3E}">
        <p14:creationId xmlns:p14="http://schemas.microsoft.com/office/powerpoint/2010/main" val="1554568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6029A469-A974-4EEB-BD59-ACDA358C3323}"/>
              </a:ext>
            </a:extLst>
          </p:cNvPr>
          <p:cNvSpPr>
            <a:spLocks noGrp="1"/>
          </p:cNvSpPr>
          <p:nvPr>
            <p:ph type="title"/>
          </p:nvPr>
        </p:nvSpPr>
        <p:spPr>
          <a:xfrm>
            <a:off x="841248" y="548640"/>
            <a:ext cx="3600860" cy="5431536"/>
          </a:xfrm>
        </p:spPr>
        <p:txBody>
          <a:bodyPr>
            <a:normAutofit/>
          </a:bodyPr>
          <a:lstStyle/>
          <a:p>
            <a:r>
              <a:rPr lang="tr-TR" sz="4600"/>
              <a:t>REFERANSLAR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D96F2EE-961F-4297-BDD2-79559D17BC62}"/>
              </a:ext>
            </a:extLst>
          </p:cNvPr>
          <p:cNvSpPr>
            <a:spLocks noGrp="1"/>
          </p:cNvSpPr>
          <p:nvPr>
            <p:ph idx="1"/>
          </p:nvPr>
        </p:nvSpPr>
        <p:spPr>
          <a:xfrm>
            <a:off x="5126418" y="552091"/>
            <a:ext cx="6224335" cy="5431536"/>
          </a:xfrm>
        </p:spPr>
        <p:txBody>
          <a:bodyPr anchor="ctr">
            <a:normAutofit/>
          </a:bodyPr>
          <a:lstStyle/>
          <a:p>
            <a:r>
              <a:rPr lang="tr-TR" sz="2200"/>
              <a:t>«SQL Server 2017» Abaküs yayınları – İsmail Adar</a:t>
            </a:r>
            <a:endParaRPr lang="tr-TR" sz="2200" b="0" i="0">
              <a:effectLst/>
              <a:latin typeface="-apple-system"/>
            </a:endParaRPr>
          </a:p>
          <a:p>
            <a:r>
              <a:rPr lang="en-US" sz="2200" b="0" i="0">
                <a:effectLst/>
                <a:latin typeface="-apple-system"/>
              </a:rPr>
              <a:t>Carlos Coronel, Steven Morris, and Peter Rob, Database Systems: Design, Implementation, and Management, Cengage Learning.</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a:p>
            <a:r>
              <a:rPr lang="tr-TR" sz="2200"/>
              <a:t>BTK AKADEMİ – «Uygulamalarla SQL Öğreniyorum» - Ömer Çolakoğlu</a:t>
            </a:r>
          </a:p>
        </p:txBody>
      </p:sp>
    </p:spTree>
    <p:extLst>
      <p:ext uri="{BB962C8B-B14F-4D97-AF65-F5344CB8AC3E}">
        <p14:creationId xmlns:p14="http://schemas.microsoft.com/office/powerpoint/2010/main" val="410736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etin kutusu 4">
            <a:extLst>
              <a:ext uri="{FF2B5EF4-FFF2-40B4-BE49-F238E27FC236}">
                <a16:creationId xmlns:a16="http://schemas.microsoft.com/office/drawing/2014/main" id="{55C97AC8-B05F-435D-B11E-1F08FAA6FF1B}"/>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0" kern="1200" dirty="0">
                <a:solidFill>
                  <a:schemeClr val="tx1"/>
                </a:solidFill>
                <a:effectLst/>
                <a:latin typeface="+mj-lt"/>
                <a:ea typeface="+mj-ea"/>
                <a:cs typeface="+mj-cs"/>
              </a:rPr>
              <a:t>SQL DCL </a:t>
            </a:r>
            <a:endParaRPr lang="tr-TR" sz="4000" b="1" i="0" kern="1200" dirty="0">
              <a:solidFill>
                <a:schemeClr val="tx1"/>
              </a:solidFill>
              <a:effectLst/>
              <a:latin typeface="+mj-lt"/>
              <a:ea typeface="+mj-ea"/>
              <a:cs typeface="+mj-cs"/>
            </a:endParaRPr>
          </a:p>
          <a:p>
            <a:pPr>
              <a:lnSpc>
                <a:spcPct val="90000"/>
              </a:lnSpc>
              <a:spcBef>
                <a:spcPct val="0"/>
              </a:spcBef>
              <a:spcAft>
                <a:spcPts val="600"/>
              </a:spcAft>
            </a:pPr>
            <a:r>
              <a:rPr lang="en-US" sz="4000" b="1" i="0" kern="1200" dirty="0">
                <a:solidFill>
                  <a:schemeClr val="tx1"/>
                </a:solidFill>
                <a:effectLst/>
                <a:latin typeface="+mj-lt"/>
                <a:ea typeface="+mj-ea"/>
                <a:cs typeface="+mj-cs"/>
              </a:rPr>
              <a:t>(Data Control Language) </a:t>
            </a:r>
            <a:endParaRPr lang="tr-TR" sz="4000" b="1" i="0" kern="1200" dirty="0">
              <a:solidFill>
                <a:schemeClr val="tx1"/>
              </a:solidFill>
              <a:effectLst/>
              <a:latin typeface="+mj-lt"/>
              <a:ea typeface="+mj-ea"/>
              <a:cs typeface="+mj-cs"/>
            </a:endParaRPr>
          </a:p>
          <a:p>
            <a:pPr>
              <a:lnSpc>
                <a:spcPct val="90000"/>
              </a:lnSpc>
              <a:spcBef>
                <a:spcPct val="0"/>
              </a:spcBef>
              <a:spcAft>
                <a:spcPts val="600"/>
              </a:spcAft>
            </a:pPr>
            <a:r>
              <a:rPr lang="en-US" sz="4000" b="1" i="0" kern="1200" dirty="0">
                <a:solidFill>
                  <a:schemeClr val="tx1"/>
                </a:solidFill>
                <a:effectLst/>
                <a:latin typeface="+mj-lt"/>
                <a:ea typeface="+mj-ea"/>
                <a:cs typeface="+mj-cs"/>
              </a:rPr>
              <a:t>Veri </a:t>
            </a:r>
            <a:r>
              <a:rPr lang="en-US" sz="4000" b="1" i="0" kern="1200" dirty="0" err="1">
                <a:solidFill>
                  <a:schemeClr val="tx1"/>
                </a:solidFill>
                <a:effectLst/>
                <a:latin typeface="+mj-lt"/>
                <a:ea typeface="+mj-ea"/>
                <a:cs typeface="+mj-cs"/>
              </a:rPr>
              <a:t>Kontrol</a:t>
            </a:r>
            <a:r>
              <a:rPr lang="en-US" sz="4000" b="1" i="0" kern="1200" dirty="0">
                <a:solidFill>
                  <a:schemeClr val="tx1"/>
                </a:solidFill>
                <a:effectLst/>
                <a:latin typeface="+mj-lt"/>
                <a:ea typeface="+mj-ea"/>
                <a:cs typeface="+mj-cs"/>
              </a:rPr>
              <a:t> Dili</a:t>
            </a:r>
            <a:r>
              <a:rPr lang="en-US" sz="4000" b="0" i="0" kern="1200" dirty="0">
                <a:solidFill>
                  <a:schemeClr val="tx1"/>
                </a:solidFill>
                <a:effectLst/>
                <a:latin typeface="+mj-lt"/>
                <a:ea typeface="+mj-ea"/>
                <a:cs typeface="+mj-cs"/>
              </a:rPr>
              <a:t> </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kdörtgen 3"/>
          <p:cNvSpPr/>
          <p:nvPr/>
        </p:nvSpPr>
        <p:spPr>
          <a:xfrm>
            <a:off x="5126418" y="552091"/>
            <a:ext cx="6224335" cy="5431536"/>
          </a:xfrm>
          <a:prstGeom prst="rect">
            <a:avLst/>
          </a:prstGeom>
        </p:spPr>
        <p:txBody>
          <a:bodyPr vert="horz" lIns="91440" tIns="45720" rIns="91440" bIns="45720" rtlCol="0" anchor="ctr">
            <a:normAutofit/>
          </a:bodyPr>
          <a:lstStyle/>
          <a:p>
            <a:pPr>
              <a:lnSpc>
                <a:spcPct val="90000"/>
              </a:lnSpc>
              <a:spcAft>
                <a:spcPts val="600"/>
              </a:spcAft>
            </a:pPr>
            <a:r>
              <a:rPr lang="en-US" sz="1700" b="0" i="0" dirty="0">
                <a:effectLst/>
              </a:rPr>
              <a:t>Veri </a:t>
            </a:r>
            <a:r>
              <a:rPr lang="en-US" sz="1700" b="0" i="0" dirty="0" err="1">
                <a:effectLst/>
              </a:rPr>
              <a:t>Kontrol</a:t>
            </a:r>
            <a:r>
              <a:rPr lang="en-US" sz="1700" b="0" i="0" dirty="0">
                <a:effectLst/>
              </a:rPr>
              <a:t> Dili </a:t>
            </a:r>
            <a:r>
              <a:rPr lang="en-US" sz="1700" b="0" i="0" dirty="0" err="1">
                <a:effectLst/>
              </a:rPr>
              <a:t>bir</a:t>
            </a:r>
            <a:r>
              <a:rPr lang="en-US" sz="1700" b="0" i="0" dirty="0">
                <a:effectLst/>
              </a:rPr>
              <a:t> </a:t>
            </a:r>
            <a:r>
              <a:rPr lang="en-US" sz="1700" b="0" i="0" dirty="0" err="1">
                <a:effectLst/>
              </a:rPr>
              <a:t>veri</a:t>
            </a:r>
            <a:r>
              <a:rPr lang="en-US" sz="1700" b="0" i="0" dirty="0">
                <a:effectLst/>
              </a:rPr>
              <a:t> </a:t>
            </a:r>
            <a:r>
              <a:rPr lang="en-US" sz="1700" b="0" i="0" dirty="0" err="1">
                <a:effectLst/>
              </a:rPr>
              <a:t>tabanı</a:t>
            </a:r>
            <a:r>
              <a:rPr lang="en-US" sz="1700" b="0" i="0" dirty="0">
                <a:effectLst/>
              </a:rPr>
              <a:t> </a:t>
            </a:r>
            <a:r>
              <a:rPr lang="en-US" sz="1700" b="0" i="0" dirty="0" err="1">
                <a:effectLst/>
              </a:rPr>
              <a:t>kullanıcısı</a:t>
            </a:r>
            <a:r>
              <a:rPr lang="en-US" sz="1700" b="0" i="0" dirty="0">
                <a:effectLst/>
              </a:rPr>
              <a:t> </a:t>
            </a:r>
            <a:r>
              <a:rPr lang="en-US" sz="1700" b="0" i="0" dirty="0" err="1">
                <a:effectLst/>
              </a:rPr>
              <a:t>veya</a:t>
            </a:r>
            <a:r>
              <a:rPr lang="en-US" sz="1700" b="0" i="0" dirty="0">
                <a:effectLst/>
              </a:rPr>
              <a:t> </a:t>
            </a:r>
            <a:r>
              <a:rPr lang="en-US" sz="1700" b="0" i="0" dirty="0" err="1">
                <a:effectLst/>
              </a:rPr>
              <a:t>rolü</a:t>
            </a:r>
            <a:r>
              <a:rPr lang="en-US" sz="1700" b="0" i="0" dirty="0">
                <a:effectLst/>
              </a:rPr>
              <a:t> </a:t>
            </a:r>
            <a:r>
              <a:rPr lang="en-US" sz="1700" b="0" i="0" dirty="0" err="1">
                <a:effectLst/>
              </a:rPr>
              <a:t>ile</a:t>
            </a:r>
            <a:r>
              <a:rPr lang="en-US" sz="1700" b="0" i="0" dirty="0">
                <a:effectLst/>
              </a:rPr>
              <a:t> </a:t>
            </a:r>
            <a:r>
              <a:rPr lang="en-US" sz="1700" b="0" i="0" dirty="0" err="1">
                <a:effectLst/>
              </a:rPr>
              <a:t>ilgili</a:t>
            </a:r>
            <a:r>
              <a:rPr lang="en-US" sz="1700" b="0" i="0" dirty="0">
                <a:effectLst/>
              </a:rPr>
              <a:t> </a:t>
            </a:r>
            <a:r>
              <a:rPr lang="en-US" sz="1700" b="0" i="0" dirty="0" err="1">
                <a:effectLst/>
              </a:rPr>
              <a:t>izinlerin</a:t>
            </a:r>
            <a:r>
              <a:rPr lang="en-US" sz="1700" b="0" i="0" dirty="0">
                <a:effectLst/>
              </a:rPr>
              <a:t> </a:t>
            </a:r>
            <a:r>
              <a:rPr lang="en-US" sz="1700" b="0" i="0" dirty="0" err="1">
                <a:effectLst/>
              </a:rPr>
              <a:t>düzenlenmesini</a:t>
            </a:r>
            <a:r>
              <a:rPr lang="en-US" sz="1700" b="0" i="0" dirty="0">
                <a:effectLst/>
              </a:rPr>
              <a:t> </a:t>
            </a:r>
            <a:r>
              <a:rPr lang="en-US" sz="1700" b="0" i="0" dirty="0" err="1">
                <a:effectLst/>
              </a:rPr>
              <a:t>sağlar</a:t>
            </a:r>
            <a:r>
              <a:rPr lang="en-US" sz="1700" b="0" i="0" dirty="0">
                <a:effectLst/>
              </a:rPr>
              <a:t>. DCL </a:t>
            </a:r>
            <a:r>
              <a:rPr lang="en-US" sz="1700" b="0" i="0" dirty="0" err="1">
                <a:effectLst/>
              </a:rPr>
              <a:t>komutlarını</a:t>
            </a:r>
            <a:r>
              <a:rPr lang="en-US" sz="1700" b="0" i="0" dirty="0">
                <a:effectLst/>
              </a:rPr>
              <a:t> </a:t>
            </a:r>
            <a:r>
              <a:rPr lang="en-US" sz="1700" b="0" i="0" dirty="0" err="1">
                <a:effectLst/>
              </a:rPr>
              <a:t>kullanabilmek</a:t>
            </a:r>
            <a:r>
              <a:rPr lang="en-US" sz="1700" b="0" i="0" dirty="0">
                <a:effectLst/>
              </a:rPr>
              <a:t> </a:t>
            </a:r>
            <a:r>
              <a:rPr lang="en-US" sz="1700" b="0" i="0" dirty="0" err="1">
                <a:effectLst/>
              </a:rPr>
              <a:t>için</a:t>
            </a:r>
            <a:r>
              <a:rPr lang="en-US" sz="1700" b="0" i="0" dirty="0">
                <a:effectLst/>
              </a:rPr>
              <a:t> SQL </a:t>
            </a:r>
            <a:r>
              <a:rPr lang="en-US" sz="1700" b="0" i="0" dirty="0" err="1">
                <a:effectLst/>
              </a:rPr>
              <a:t>Server'da</a:t>
            </a:r>
            <a:r>
              <a:rPr lang="en-US" sz="1700" b="0" i="0" dirty="0">
                <a:effectLst/>
              </a:rPr>
              <a:t> </a:t>
            </a:r>
            <a:r>
              <a:rPr lang="en-US" sz="1700" b="0" i="0" dirty="0" err="1">
                <a:effectLst/>
              </a:rPr>
              <a:t>varsayılan</a:t>
            </a:r>
            <a:r>
              <a:rPr lang="en-US" sz="1700" b="0" i="0" dirty="0">
                <a:effectLst/>
              </a:rPr>
              <a:t> </a:t>
            </a:r>
            <a:r>
              <a:rPr lang="en-US" sz="1700" b="0" i="0" dirty="0" err="1">
                <a:effectLst/>
              </a:rPr>
              <a:t>değer</a:t>
            </a:r>
            <a:r>
              <a:rPr lang="en-US" sz="1700" b="0" i="0" dirty="0">
                <a:effectLst/>
              </a:rPr>
              <a:t> (default) </a:t>
            </a:r>
            <a:r>
              <a:rPr lang="en-US" sz="1700" b="0" i="0" dirty="0" err="1">
                <a:effectLst/>
              </a:rPr>
              <a:t>olarak</a:t>
            </a:r>
            <a:r>
              <a:rPr lang="en-US" sz="1700" b="0" i="0" dirty="0">
                <a:effectLst/>
              </a:rPr>
              <a:t> </a:t>
            </a:r>
            <a:r>
              <a:rPr lang="en-US" sz="1700" b="0" i="0" dirty="0" err="1">
                <a:effectLst/>
              </a:rPr>
              <a:t>yetki</a:t>
            </a:r>
            <a:r>
              <a:rPr lang="en-US" sz="1700" b="0" i="0" dirty="0">
                <a:effectLst/>
              </a:rPr>
              <a:t> </a:t>
            </a:r>
            <a:r>
              <a:rPr lang="en-US" sz="1700" b="0" i="0" dirty="0" err="1">
                <a:effectLst/>
              </a:rPr>
              <a:t>sahibi</a:t>
            </a:r>
            <a:r>
              <a:rPr lang="en-US" sz="1700" b="0" i="0" dirty="0">
                <a:effectLst/>
              </a:rPr>
              <a:t> </a:t>
            </a:r>
            <a:r>
              <a:rPr lang="en-US" sz="1700" b="0" i="0" dirty="0" err="1">
                <a:effectLst/>
              </a:rPr>
              <a:t>olan</a:t>
            </a:r>
            <a:r>
              <a:rPr lang="en-US" sz="1700" b="0" i="0" dirty="0">
                <a:effectLst/>
              </a:rPr>
              <a:t> </a:t>
            </a:r>
            <a:r>
              <a:rPr lang="en-US" sz="1700" b="0" i="0" dirty="0" err="1">
                <a:effectLst/>
              </a:rPr>
              <a:t>gruplar</a:t>
            </a:r>
            <a:r>
              <a:rPr lang="en-US" sz="1700" b="0" i="0" dirty="0">
                <a:effectLst/>
              </a:rPr>
              <a:t>: sysadmin , </a:t>
            </a:r>
            <a:r>
              <a:rPr lang="en-US" sz="1700" b="0" i="0" dirty="0" err="1">
                <a:effectLst/>
              </a:rPr>
              <a:t>dbcreator</a:t>
            </a:r>
            <a:r>
              <a:rPr lang="en-US" sz="1700" b="0" i="0" dirty="0">
                <a:effectLst/>
              </a:rPr>
              <a:t> , </a:t>
            </a:r>
            <a:r>
              <a:rPr lang="en-US" sz="1700" b="0" i="0" dirty="0" err="1">
                <a:effectLst/>
              </a:rPr>
              <a:t>db_owner</a:t>
            </a:r>
            <a:r>
              <a:rPr lang="en-US" sz="1700" b="0" i="0" dirty="0">
                <a:effectLst/>
              </a:rPr>
              <a:t> , </a:t>
            </a:r>
            <a:r>
              <a:rPr lang="en-US" sz="1700" b="0" i="0" dirty="0" err="1">
                <a:effectLst/>
              </a:rPr>
              <a:t>db_securityadmin</a:t>
            </a:r>
            <a:r>
              <a:rPr lang="en-US" sz="1700" b="0" i="0" dirty="0">
                <a:effectLst/>
              </a:rPr>
              <a:t> 'dir. </a:t>
            </a:r>
            <a:r>
              <a:rPr lang="en-US" sz="1700" b="0" i="0" dirty="0" err="1">
                <a:effectLst/>
              </a:rPr>
              <a:t>Sunucuya</a:t>
            </a:r>
            <a:r>
              <a:rPr lang="en-US" sz="1700" b="0" i="0" dirty="0">
                <a:effectLst/>
              </a:rPr>
              <a:t> </a:t>
            </a:r>
            <a:r>
              <a:rPr lang="en-US" sz="1700" b="0" i="0" dirty="0" err="1">
                <a:effectLst/>
              </a:rPr>
              <a:t>dışarıdan</a:t>
            </a:r>
            <a:r>
              <a:rPr lang="en-US" sz="1700" b="0" i="0" dirty="0">
                <a:effectLst/>
              </a:rPr>
              <a:t> </a:t>
            </a:r>
            <a:r>
              <a:rPr lang="en-US" sz="1700" b="0" i="0" dirty="0" err="1">
                <a:effectLst/>
              </a:rPr>
              <a:t>bir</a:t>
            </a:r>
            <a:r>
              <a:rPr lang="en-US" sz="1700" b="0" i="0" dirty="0">
                <a:effectLst/>
              </a:rPr>
              <a:t> </a:t>
            </a:r>
            <a:r>
              <a:rPr lang="en-US" sz="1700" b="0" i="0" dirty="0" err="1">
                <a:effectLst/>
              </a:rPr>
              <a:t>erişim</a:t>
            </a:r>
            <a:r>
              <a:rPr lang="en-US" sz="1700" b="0" i="0" dirty="0">
                <a:effectLst/>
              </a:rPr>
              <a:t> </a:t>
            </a:r>
            <a:r>
              <a:rPr lang="en-US" sz="1700" b="0" i="0" dirty="0" err="1">
                <a:effectLst/>
              </a:rPr>
              <a:t>sağlamak</a:t>
            </a:r>
            <a:r>
              <a:rPr lang="en-US" sz="1700" b="0" i="0" dirty="0">
                <a:effectLst/>
              </a:rPr>
              <a:t> </a:t>
            </a:r>
            <a:r>
              <a:rPr lang="en-US" sz="1700" b="0" i="0" dirty="0" err="1">
                <a:effectLst/>
              </a:rPr>
              <a:t>için</a:t>
            </a:r>
            <a:r>
              <a:rPr lang="en-US" sz="1700" b="0" i="0" dirty="0">
                <a:effectLst/>
              </a:rPr>
              <a:t> </a:t>
            </a:r>
            <a:r>
              <a:rPr lang="en-US" sz="1700" b="0" i="0" dirty="0" err="1">
                <a:effectLst/>
              </a:rPr>
              <a:t>bir</a:t>
            </a:r>
            <a:r>
              <a:rPr lang="en-US" sz="1700" b="0" i="0" dirty="0">
                <a:effectLst/>
              </a:rPr>
              <a:t> </a:t>
            </a:r>
            <a:r>
              <a:rPr lang="en-US" sz="1700" b="0" i="0" dirty="0" err="1">
                <a:effectLst/>
              </a:rPr>
              <a:t>giriş</a:t>
            </a:r>
            <a:r>
              <a:rPr lang="en-US" sz="1700" b="0" i="0" dirty="0">
                <a:effectLst/>
              </a:rPr>
              <a:t> (login) </a:t>
            </a:r>
            <a:r>
              <a:rPr lang="en-US" sz="1700" b="0" i="0" dirty="0" err="1">
                <a:effectLst/>
              </a:rPr>
              <a:t>oluşturulmalıdır</a:t>
            </a:r>
            <a:r>
              <a:rPr lang="en-US" sz="1700" b="0" i="0" dirty="0">
                <a:effectLst/>
              </a:rPr>
              <a:t>.</a:t>
            </a:r>
          </a:p>
          <a:p>
            <a:pPr>
              <a:lnSpc>
                <a:spcPct val="90000"/>
              </a:lnSpc>
              <a:spcAft>
                <a:spcPts val="600"/>
              </a:spcAft>
            </a:pPr>
            <a:br>
              <a:rPr lang="en-US" sz="1700" b="0" i="0" dirty="0">
                <a:effectLst/>
              </a:rPr>
            </a:br>
            <a:endParaRPr lang="en-US" sz="1700" b="0" i="0" dirty="0">
              <a:effectLst/>
            </a:endParaRPr>
          </a:p>
          <a:p>
            <a:pPr>
              <a:lnSpc>
                <a:spcPct val="90000"/>
              </a:lnSpc>
              <a:spcAft>
                <a:spcPts val="600"/>
              </a:spcAft>
            </a:pPr>
            <a:r>
              <a:rPr lang="en-US" sz="1700" b="0" i="0" dirty="0" err="1">
                <a:effectLst/>
              </a:rPr>
              <a:t>Temel</a:t>
            </a:r>
            <a:r>
              <a:rPr lang="en-US" sz="1700" b="0" i="0" dirty="0">
                <a:effectLst/>
              </a:rPr>
              <a:t> DCL </a:t>
            </a:r>
            <a:r>
              <a:rPr lang="en-US" sz="1700" b="0" i="0" dirty="0" err="1">
                <a:effectLst/>
              </a:rPr>
              <a:t>komutları</a:t>
            </a:r>
            <a:r>
              <a:rPr lang="en-US" sz="1700" b="0" i="0" dirty="0">
                <a:effectLst/>
              </a:rPr>
              <a:t> </a:t>
            </a:r>
            <a:r>
              <a:rPr lang="en-US" sz="1700" b="0" i="0" dirty="0" err="1">
                <a:effectLst/>
              </a:rPr>
              <a:t>şunlardır</a:t>
            </a:r>
            <a:r>
              <a:rPr lang="en-US" sz="1700" b="0" i="0" dirty="0">
                <a:effectLst/>
              </a:rPr>
              <a:t>:</a:t>
            </a:r>
            <a:endParaRPr lang="tr-TR" sz="1700" b="0" i="0" dirty="0">
              <a:effectLst/>
            </a:endParaRPr>
          </a:p>
          <a:p>
            <a:pPr>
              <a:lnSpc>
                <a:spcPct val="90000"/>
              </a:lnSpc>
              <a:spcAft>
                <a:spcPts val="600"/>
              </a:spcAft>
            </a:pPr>
            <a:endParaRPr lang="en-US" sz="1700" b="0" i="0" dirty="0">
              <a:effectLst/>
            </a:endParaRPr>
          </a:p>
          <a:p>
            <a:pPr indent="-228600">
              <a:lnSpc>
                <a:spcPct val="90000"/>
              </a:lnSpc>
              <a:spcAft>
                <a:spcPts val="600"/>
              </a:spcAft>
              <a:buFont typeface="Arial" panose="020B0604020202020204" pitchFamily="34" charset="0"/>
              <a:buChar char="•"/>
            </a:pPr>
            <a:r>
              <a:rPr lang="en-US" sz="1700" b="1" i="0" dirty="0">
                <a:effectLst/>
              </a:rPr>
              <a:t>GRANT  :</a:t>
            </a:r>
            <a:r>
              <a:rPr lang="en-US" sz="1700" b="0" i="0" dirty="0">
                <a:effectLst/>
              </a:rPr>
              <a:t> Veri </a:t>
            </a:r>
            <a:r>
              <a:rPr lang="en-US" sz="1700" b="0" i="0" dirty="0" err="1">
                <a:effectLst/>
              </a:rPr>
              <a:t>tabanı</a:t>
            </a:r>
            <a:r>
              <a:rPr lang="en-US" sz="1700" b="0" i="0" dirty="0">
                <a:effectLst/>
              </a:rPr>
              <a:t> </a:t>
            </a:r>
            <a:r>
              <a:rPr lang="en-US" sz="1700" b="0" i="0" dirty="0" err="1">
                <a:effectLst/>
              </a:rPr>
              <a:t>kullanıcısına</a:t>
            </a:r>
            <a:r>
              <a:rPr lang="en-US" sz="1700" b="0" i="0" dirty="0">
                <a:effectLst/>
              </a:rPr>
              <a:t>, </a:t>
            </a:r>
            <a:r>
              <a:rPr lang="en-US" sz="1700" b="0" i="0" dirty="0" err="1">
                <a:effectLst/>
              </a:rPr>
              <a:t>veri</a:t>
            </a:r>
            <a:r>
              <a:rPr lang="en-US" sz="1700" b="0" i="0" dirty="0">
                <a:effectLst/>
              </a:rPr>
              <a:t> </a:t>
            </a:r>
            <a:r>
              <a:rPr lang="en-US" sz="1700" b="0" i="0" dirty="0" err="1">
                <a:effectLst/>
              </a:rPr>
              <a:t>tabanı</a:t>
            </a:r>
            <a:r>
              <a:rPr lang="en-US" sz="1700" b="0" i="0" dirty="0">
                <a:effectLst/>
              </a:rPr>
              <a:t> </a:t>
            </a:r>
            <a:r>
              <a:rPr lang="en-US" sz="1700" b="0" i="0" dirty="0" err="1">
                <a:effectLst/>
              </a:rPr>
              <a:t>rolüne</a:t>
            </a:r>
            <a:r>
              <a:rPr lang="en-US" sz="1700" b="0" i="0" dirty="0">
                <a:effectLst/>
              </a:rPr>
              <a:t> </a:t>
            </a:r>
            <a:r>
              <a:rPr lang="en-US" sz="1700" b="0" i="0" dirty="0" err="1">
                <a:effectLst/>
              </a:rPr>
              <a:t>veya</a:t>
            </a:r>
            <a:r>
              <a:rPr lang="en-US" sz="1700" b="0" i="0" dirty="0">
                <a:effectLst/>
              </a:rPr>
              <a:t> </a:t>
            </a:r>
            <a:r>
              <a:rPr lang="en-US" sz="1700" b="0" i="0" dirty="0" err="1">
                <a:effectLst/>
              </a:rPr>
              <a:t>uygulama</a:t>
            </a:r>
            <a:r>
              <a:rPr lang="en-US" sz="1700" b="0" i="0" dirty="0">
                <a:effectLst/>
              </a:rPr>
              <a:t> </a:t>
            </a:r>
            <a:r>
              <a:rPr lang="en-US" sz="1700" b="0" i="0" dirty="0" err="1">
                <a:effectLst/>
              </a:rPr>
              <a:t>rolüne</a:t>
            </a:r>
            <a:r>
              <a:rPr lang="en-US" sz="1700" b="0" i="0" dirty="0">
                <a:effectLst/>
              </a:rPr>
              <a:t> </a:t>
            </a:r>
            <a:r>
              <a:rPr lang="en-US" sz="1700" b="0" i="0" dirty="0" err="1">
                <a:effectLst/>
              </a:rPr>
              <a:t>izinler</a:t>
            </a:r>
            <a:r>
              <a:rPr lang="en-US" sz="1700" b="0" i="0" dirty="0">
                <a:effectLst/>
              </a:rPr>
              <a:t> </a:t>
            </a:r>
            <a:r>
              <a:rPr lang="en-US" sz="1700" b="0" i="0" dirty="0" err="1">
                <a:effectLst/>
              </a:rPr>
              <a:t>vermek</a:t>
            </a:r>
            <a:r>
              <a:rPr lang="en-US" sz="1700" b="0" i="0" dirty="0">
                <a:effectLst/>
              </a:rPr>
              <a:t> </a:t>
            </a:r>
            <a:r>
              <a:rPr lang="en-US" sz="1700" b="0" i="0" dirty="0" err="1">
                <a:effectLst/>
              </a:rPr>
              <a:t>için</a:t>
            </a:r>
            <a:r>
              <a:rPr lang="en-US" sz="1700" b="0" i="0" dirty="0">
                <a:effectLst/>
              </a:rPr>
              <a:t> </a:t>
            </a:r>
            <a:r>
              <a:rPr lang="en-US" sz="1700" b="0" i="0" dirty="0" err="1">
                <a:effectLst/>
              </a:rPr>
              <a:t>kullanılan</a:t>
            </a:r>
            <a:r>
              <a:rPr lang="en-US" sz="1700" b="0" i="0" dirty="0">
                <a:effectLst/>
              </a:rPr>
              <a:t> </a:t>
            </a:r>
            <a:r>
              <a:rPr lang="en-US" sz="1700" b="0" i="0" dirty="0" err="1">
                <a:effectLst/>
              </a:rPr>
              <a:t>komuttur</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DENY :</a:t>
            </a:r>
            <a:r>
              <a:rPr lang="en-US" sz="1700" b="0" i="0" dirty="0">
                <a:effectLst/>
              </a:rPr>
              <a:t> </a:t>
            </a:r>
            <a:r>
              <a:rPr lang="en-US" sz="1700" b="0" i="0" dirty="0" err="1">
                <a:effectLst/>
              </a:rPr>
              <a:t>Kullanıcıların</a:t>
            </a:r>
            <a:r>
              <a:rPr lang="en-US" sz="1700" b="0" i="0" dirty="0">
                <a:effectLst/>
              </a:rPr>
              <a:t> </a:t>
            </a:r>
            <a:r>
              <a:rPr lang="en-US" sz="1700" b="0" i="0" dirty="0" err="1">
                <a:effectLst/>
              </a:rPr>
              <a:t>haklarını</a:t>
            </a:r>
            <a:r>
              <a:rPr lang="en-US" sz="1700" b="0" i="0" dirty="0">
                <a:effectLst/>
              </a:rPr>
              <a:t> </a:t>
            </a:r>
            <a:r>
              <a:rPr lang="en-US" sz="1700" b="0" i="0" dirty="0" err="1">
                <a:effectLst/>
              </a:rPr>
              <a:t>kısıtlayan</a:t>
            </a:r>
            <a:r>
              <a:rPr lang="en-US" sz="1700" b="0" i="0" dirty="0">
                <a:effectLst/>
              </a:rPr>
              <a:t> </a:t>
            </a:r>
            <a:r>
              <a:rPr lang="en-US" sz="1700" b="0" i="0" dirty="0" err="1">
                <a:effectLst/>
              </a:rPr>
              <a:t>komuttur</a:t>
            </a:r>
            <a:r>
              <a:rPr lang="en-US" sz="1700" b="0" i="0" dirty="0">
                <a:effectLst/>
              </a:rPr>
              <a:t>.</a:t>
            </a:r>
          </a:p>
          <a:p>
            <a:pPr indent="-228600">
              <a:lnSpc>
                <a:spcPct val="90000"/>
              </a:lnSpc>
              <a:spcAft>
                <a:spcPts val="600"/>
              </a:spcAft>
              <a:buFont typeface="Arial" panose="020B0604020202020204" pitchFamily="34" charset="0"/>
              <a:buChar char="•"/>
            </a:pPr>
            <a:r>
              <a:rPr lang="en-US" sz="1700" b="1" i="0" dirty="0">
                <a:effectLst/>
              </a:rPr>
              <a:t>REVOKE :</a:t>
            </a:r>
            <a:r>
              <a:rPr lang="en-US" sz="1700" b="0" i="0" dirty="0">
                <a:effectLst/>
              </a:rPr>
              <a:t> </a:t>
            </a:r>
            <a:r>
              <a:rPr lang="en-US" sz="1700" b="0" i="0" dirty="0" err="1">
                <a:effectLst/>
              </a:rPr>
              <a:t>Daha</a:t>
            </a:r>
            <a:r>
              <a:rPr lang="en-US" sz="1700" b="0" i="0" dirty="0">
                <a:effectLst/>
              </a:rPr>
              <a:t> </a:t>
            </a:r>
            <a:r>
              <a:rPr lang="en-US" sz="1700" b="0" i="0" dirty="0" err="1">
                <a:effectLst/>
              </a:rPr>
              <a:t>önce</a:t>
            </a:r>
            <a:r>
              <a:rPr lang="en-US" sz="1700" b="0" i="0" dirty="0">
                <a:effectLst/>
              </a:rPr>
              <a:t> </a:t>
            </a:r>
            <a:r>
              <a:rPr lang="en-US" sz="1700" b="0" i="0" dirty="0" err="1">
                <a:effectLst/>
              </a:rPr>
              <a:t>yapılan</a:t>
            </a:r>
            <a:r>
              <a:rPr lang="en-US" sz="1700" b="0" i="0" dirty="0">
                <a:effectLst/>
              </a:rPr>
              <a:t> </a:t>
            </a:r>
            <a:r>
              <a:rPr lang="en-US" sz="1700" b="0" i="0" dirty="0" err="1">
                <a:effectLst/>
              </a:rPr>
              <a:t>tüm</a:t>
            </a:r>
            <a:r>
              <a:rPr lang="en-US" sz="1700" b="0" i="0" dirty="0">
                <a:effectLst/>
              </a:rPr>
              <a:t> </a:t>
            </a:r>
            <a:r>
              <a:rPr lang="en-US" sz="1700" b="0" i="0" dirty="0" err="1">
                <a:effectLst/>
              </a:rPr>
              <a:t>kısıtlama</a:t>
            </a:r>
            <a:r>
              <a:rPr lang="en-US" sz="1700" b="0" i="0" dirty="0">
                <a:effectLst/>
              </a:rPr>
              <a:t> </a:t>
            </a:r>
            <a:r>
              <a:rPr lang="en-US" sz="1700" b="0" i="0" dirty="0" err="1">
                <a:effectLst/>
              </a:rPr>
              <a:t>ve</a:t>
            </a:r>
            <a:r>
              <a:rPr lang="en-US" sz="1700" b="0" i="0" dirty="0">
                <a:effectLst/>
              </a:rPr>
              <a:t> </a:t>
            </a:r>
            <a:r>
              <a:rPr lang="en-US" sz="1700" b="0" i="0" dirty="0" err="1">
                <a:effectLst/>
              </a:rPr>
              <a:t>izinleri</a:t>
            </a:r>
            <a:r>
              <a:rPr lang="en-US" sz="1700" b="0" i="0" dirty="0">
                <a:effectLst/>
              </a:rPr>
              <a:t> </a:t>
            </a:r>
            <a:r>
              <a:rPr lang="en-US" sz="1700" b="0" i="0" dirty="0" err="1">
                <a:effectLst/>
              </a:rPr>
              <a:t>iptal</a:t>
            </a:r>
            <a:r>
              <a:rPr lang="en-US" sz="1700" b="0" i="0" dirty="0">
                <a:effectLst/>
              </a:rPr>
              <a:t> </a:t>
            </a:r>
            <a:r>
              <a:rPr lang="en-US" sz="1700" b="0" i="0" dirty="0" err="1">
                <a:effectLst/>
              </a:rPr>
              <a:t>eden</a:t>
            </a:r>
            <a:r>
              <a:rPr lang="en-US" sz="1700" b="0" i="0" dirty="0">
                <a:effectLst/>
              </a:rPr>
              <a:t> </a:t>
            </a:r>
            <a:r>
              <a:rPr lang="en-US" sz="1700" b="0" i="0" dirty="0" err="1">
                <a:effectLst/>
              </a:rPr>
              <a:t>komuttur</a:t>
            </a:r>
            <a:r>
              <a:rPr lang="en-US" sz="1700" b="0" i="0" dirty="0">
                <a:effectLst/>
              </a:rPr>
              <a:t>. Bir </a:t>
            </a:r>
            <a:r>
              <a:rPr lang="en-US" sz="1700" b="0" i="0" dirty="0" err="1">
                <a:effectLst/>
              </a:rPr>
              <a:t>nesneyi</a:t>
            </a:r>
            <a:r>
              <a:rPr lang="en-US" sz="1700" b="0" i="0" dirty="0">
                <a:effectLst/>
              </a:rPr>
              <a:t> </a:t>
            </a:r>
            <a:r>
              <a:rPr lang="en-US" sz="1700" b="0" i="0" dirty="0" err="1">
                <a:effectLst/>
              </a:rPr>
              <a:t>oluşturan</a:t>
            </a:r>
            <a:r>
              <a:rPr lang="en-US" sz="1700" b="0" i="0" dirty="0">
                <a:effectLst/>
              </a:rPr>
              <a:t> </a:t>
            </a:r>
            <a:r>
              <a:rPr lang="en-US" sz="1700" b="0" i="0" dirty="0" err="1">
                <a:effectLst/>
              </a:rPr>
              <a:t>kullanıcının</a:t>
            </a:r>
            <a:r>
              <a:rPr lang="en-US" sz="1700" b="0" i="0" dirty="0">
                <a:effectLst/>
              </a:rPr>
              <a:t> REVOKE </a:t>
            </a:r>
            <a:r>
              <a:rPr lang="en-US" sz="1700" b="0" i="0" dirty="0" err="1">
                <a:effectLst/>
              </a:rPr>
              <a:t>ile</a:t>
            </a:r>
            <a:r>
              <a:rPr lang="en-US" sz="1700" b="0" i="0" dirty="0">
                <a:effectLst/>
              </a:rPr>
              <a:t> </a:t>
            </a:r>
            <a:r>
              <a:rPr lang="en-US" sz="1700" b="0" i="0" dirty="0" err="1">
                <a:effectLst/>
              </a:rPr>
              <a:t>nesne</a:t>
            </a:r>
            <a:r>
              <a:rPr lang="en-US" sz="1700" b="0" i="0" dirty="0">
                <a:effectLst/>
              </a:rPr>
              <a:t> </a:t>
            </a:r>
            <a:r>
              <a:rPr lang="en-US" sz="1700" b="0" i="0" dirty="0" err="1">
                <a:effectLst/>
              </a:rPr>
              <a:t>üzerindeki</a:t>
            </a:r>
            <a:r>
              <a:rPr lang="en-US" sz="1700" b="0" i="0" dirty="0">
                <a:effectLst/>
              </a:rPr>
              <a:t> </a:t>
            </a:r>
            <a:r>
              <a:rPr lang="en-US" sz="1700" b="0" i="0" dirty="0" err="1">
                <a:effectLst/>
              </a:rPr>
              <a:t>yetkilendirme</a:t>
            </a:r>
            <a:r>
              <a:rPr lang="en-US" sz="1700" b="0" i="0" dirty="0">
                <a:effectLst/>
              </a:rPr>
              <a:t> </a:t>
            </a:r>
            <a:r>
              <a:rPr lang="en-US" sz="1700" b="0" i="0" dirty="0" err="1">
                <a:effectLst/>
              </a:rPr>
              <a:t>ve</a:t>
            </a:r>
            <a:r>
              <a:rPr lang="en-US" sz="1700" b="0" i="0" dirty="0">
                <a:effectLst/>
              </a:rPr>
              <a:t> </a:t>
            </a:r>
            <a:r>
              <a:rPr lang="en-US" sz="1700" b="0" i="0" dirty="0" err="1">
                <a:effectLst/>
              </a:rPr>
              <a:t>kullanma</a:t>
            </a:r>
            <a:r>
              <a:rPr lang="en-US" sz="1700" b="0" i="0" dirty="0">
                <a:effectLst/>
              </a:rPr>
              <a:t> </a:t>
            </a:r>
            <a:r>
              <a:rPr lang="en-US" sz="1700" b="0" i="0" dirty="0" err="1">
                <a:effectLst/>
              </a:rPr>
              <a:t>hakkı</a:t>
            </a:r>
            <a:r>
              <a:rPr lang="en-US" sz="1700" b="0" i="0" dirty="0">
                <a:effectLst/>
              </a:rPr>
              <a:t> yok </a:t>
            </a:r>
            <a:r>
              <a:rPr lang="en-US" sz="1700" b="0" i="0" dirty="0" err="1">
                <a:effectLst/>
              </a:rPr>
              <a:t>edilemez</a:t>
            </a:r>
            <a:r>
              <a:rPr lang="en-US" sz="1700" b="0" i="0" dirty="0">
                <a:effectLst/>
              </a:rPr>
              <a:t>. REVOKE </a:t>
            </a:r>
            <a:r>
              <a:rPr lang="en-US" sz="1700" b="0" i="0" dirty="0" err="1">
                <a:effectLst/>
              </a:rPr>
              <a:t>komutunu</a:t>
            </a:r>
            <a:r>
              <a:rPr lang="en-US" sz="1700" b="0" i="0" dirty="0">
                <a:effectLst/>
              </a:rPr>
              <a:t>, </a:t>
            </a:r>
            <a:r>
              <a:rPr lang="en-US" sz="1700" b="0" i="0" dirty="0" err="1">
                <a:effectLst/>
              </a:rPr>
              <a:t>sys_admin</a:t>
            </a:r>
            <a:r>
              <a:rPr lang="en-US" sz="1700" b="0" i="0" dirty="0">
                <a:effectLst/>
              </a:rPr>
              <a:t> </a:t>
            </a:r>
            <a:r>
              <a:rPr lang="en-US" sz="1700" b="0" i="0" dirty="0" err="1">
                <a:effectLst/>
              </a:rPr>
              <a:t>rolüne</a:t>
            </a:r>
            <a:r>
              <a:rPr lang="en-US" sz="1700" b="0" i="0" dirty="0">
                <a:effectLst/>
              </a:rPr>
              <a:t> </a:t>
            </a:r>
            <a:r>
              <a:rPr lang="en-US" sz="1700" b="0" i="0" dirty="0" err="1">
                <a:effectLst/>
              </a:rPr>
              <a:t>veya</a:t>
            </a:r>
            <a:r>
              <a:rPr lang="en-US" sz="1700" b="0" i="0" dirty="0">
                <a:effectLst/>
              </a:rPr>
              <a:t> </a:t>
            </a:r>
            <a:r>
              <a:rPr lang="en-US" sz="1700" b="0" i="0" dirty="0" err="1">
                <a:effectLst/>
              </a:rPr>
              <a:t>db_owner</a:t>
            </a:r>
            <a:r>
              <a:rPr lang="en-US" sz="1700" b="0" i="0" dirty="0">
                <a:effectLst/>
              </a:rPr>
              <a:t>, </a:t>
            </a:r>
            <a:r>
              <a:rPr lang="en-US" sz="1700" b="0" i="0" dirty="0" err="1">
                <a:effectLst/>
              </a:rPr>
              <a:t>db_securityadmin</a:t>
            </a:r>
            <a:r>
              <a:rPr lang="en-US" sz="1700" b="0" i="0" dirty="0">
                <a:effectLst/>
              </a:rPr>
              <a:t> </a:t>
            </a:r>
            <a:r>
              <a:rPr lang="en-US" sz="1700" b="0" i="0" dirty="0" err="1">
                <a:effectLst/>
              </a:rPr>
              <a:t>sabit</a:t>
            </a:r>
            <a:r>
              <a:rPr lang="en-US" sz="1700" b="0" i="0" dirty="0">
                <a:effectLst/>
              </a:rPr>
              <a:t> </a:t>
            </a:r>
            <a:r>
              <a:rPr lang="en-US" sz="1700" b="0" i="0" dirty="0" err="1">
                <a:effectLst/>
              </a:rPr>
              <a:t>veri</a:t>
            </a:r>
            <a:r>
              <a:rPr lang="en-US" sz="1700" b="0" i="0" dirty="0">
                <a:effectLst/>
              </a:rPr>
              <a:t> </a:t>
            </a:r>
            <a:r>
              <a:rPr lang="en-US" sz="1700" b="0" i="0" dirty="0" err="1">
                <a:effectLst/>
              </a:rPr>
              <a:t>tabanı</a:t>
            </a:r>
            <a:r>
              <a:rPr lang="en-US" sz="1700" b="0" i="0" dirty="0">
                <a:effectLst/>
              </a:rPr>
              <a:t> </a:t>
            </a:r>
            <a:r>
              <a:rPr lang="en-US" sz="1700" b="0" i="0" dirty="0" err="1">
                <a:effectLst/>
              </a:rPr>
              <a:t>rollerine</a:t>
            </a:r>
            <a:r>
              <a:rPr lang="en-US" sz="1700" b="0" i="0" dirty="0">
                <a:effectLst/>
              </a:rPr>
              <a:t> </a:t>
            </a:r>
            <a:r>
              <a:rPr lang="en-US" sz="1700" b="0" i="0" dirty="0" err="1">
                <a:effectLst/>
              </a:rPr>
              <a:t>sahip</a:t>
            </a:r>
            <a:r>
              <a:rPr lang="en-US" sz="1700" b="0" i="0" dirty="0">
                <a:effectLst/>
              </a:rPr>
              <a:t> </a:t>
            </a:r>
            <a:r>
              <a:rPr lang="en-US" sz="1700" b="0" i="0" dirty="0" err="1">
                <a:effectLst/>
              </a:rPr>
              <a:t>kullanıcılar</a:t>
            </a:r>
            <a:r>
              <a:rPr lang="en-US" sz="1700" b="0" i="0" dirty="0">
                <a:effectLst/>
              </a:rPr>
              <a:t> </a:t>
            </a:r>
            <a:r>
              <a:rPr lang="en-US" sz="1700" b="0" i="0" dirty="0" err="1">
                <a:effectLst/>
              </a:rPr>
              <a:t>ve</a:t>
            </a:r>
            <a:r>
              <a:rPr lang="en-US" sz="1700" b="0" i="0" dirty="0">
                <a:effectLst/>
              </a:rPr>
              <a:t> </a:t>
            </a:r>
            <a:r>
              <a:rPr lang="en-US" sz="1700" b="0" i="0" dirty="0" err="1">
                <a:effectLst/>
              </a:rPr>
              <a:t>nesne</a:t>
            </a:r>
            <a:r>
              <a:rPr lang="en-US" sz="1700" b="0" i="0" dirty="0">
                <a:effectLst/>
              </a:rPr>
              <a:t> </a:t>
            </a:r>
            <a:r>
              <a:rPr lang="en-US" sz="1700" b="0" i="0" dirty="0" err="1">
                <a:effectLst/>
              </a:rPr>
              <a:t>için</a:t>
            </a:r>
            <a:r>
              <a:rPr lang="en-US" sz="1700" b="0" i="0" dirty="0">
                <a:effectLst/>
              </a:rPr>
              <a:t> </a:t>
            </a:r>
            <a:r>
              <a:rPr lang="en-US" sz="1700" b="0" i="0" dirty="0" err="1">
                <a:effectLst/>
              </a:rPr>
              <a:t>dbo</a:t>
            </a:r>
            <a:r>
              <a:rPr lang="en-US" sz="1700" b="0" i="0" dirty="0">
                <a:effectLst/>
              </a:rPr>
              <a:t> </a:t>
            </a:r>
            <a:r>
              <a:rPr lang="en-US" sz="1700" b="0" i="0" dirty="0" err="1">
                <a:effectLst/>
              </a:rPr>
              <a:t>olan</a:t>
            </a:r>
            <a:r>
              <a:rPr lang="en-US" sz="1700" b="0" i="0" dirty="0">
                <a:effectLst/>
              </a:rPr>
              <a:t> </a:t>
            </a:r>
            <a:r>
              <a:rPr lang="en-US" sz="1700" b="0" i="0" dirty="0" err="1">
                <a:effectLst/>
              </a:rPr>
              <a:t>kullanıcı</a:t>
            </a:r>
            <a:r>
              <a:rPr lang="en-US" sz="1700" b="0" i="0" dirty="0">
                <a:effectLst/>
              </a:rPr>
              <a:t> </a:t>
            </a:r>
            <a:r>
              <a:rPr lang="en-US" sz="1700" b="0" i="0" dirty="0" err="1">
                <a:effectLst/>
              </a:rPr>
              <a:t>çalıştırabilir</a:t>
            </a:r>
            <a:r>
              <a:rPr lang="en-US" sz="1700" b="0" i="0" dirty="0">
                <a:effectLst/>
              </a:rPr>
              <a:t>.</a:t>
            </a:r>
          </a:p>
        </p:txBody>
      </p:sp>
    </p:spTree>
    <p:extLst>
      <p:ext uri="{BB962C8B-B14F-4D97-AF65-F5344CB8AC3E}">
        <p14:creationId xmlns:p14="http://schemas.microsoft.com/office/powerpoint/2010/main" val="1591431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1115568" y="548640"/>
            <a:ext cx="10168128" cy="1179576"/>
          </a:xfrm>
        </p:spPr>
        <p:txBody>
          <a:bodyPr>
            <a:normAutofit/>
          </a:bodyPr>
          <a:lstStyle/>
          <a:p>
            <a:r>
              <a:rPr lang="tr-TR" sz="4000"/>
              <a:t>DDL</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1115568" y="2481943"/>
            <a:ext cx="10168128" cy="3695020"/>
          </a:xfrm>
        </p:spPr>
        <p:txBody>
          <a:bodyPr>
            <a:normAutofit/>
          </a:bodyPr>
          <a:lstStyle/>
          <a:p>
            <a:pPr lvl="1">
              <a:buFont typeface="Wingdings" panose="05000000000000000000" pitchFamily="2" charset="2"/>
              <a:buChar char="Ø"/>
            </a:pPr>
            <a:r>
              <a:rPr lang="en-US" sz="1700" dirty="0"/>
              <a:t>CREATE DATABASE </a:t>
            </a:r>
            <a:r>
              <a:rPr lang="tr-TR" sz="1700" dirty="0"/>
              <a:t>ifadesi yeni veri tabanı oluşturmak için kullanılır.</a:t>
            </a:r>
            <a:r>
              <a:rPr lang="en-US" sz="1700" dirty="0"/>
              <a:t> </a:t>
            </a:r>
            <a:endParaRPr lang="tr-TR" sz="1700" dirty="0"/>
          </a:p>
          <a:p>
            <a:pPr lvl="2">
              <a:buFont typeface="Wingdings" panose="05000000000000000000" pitchFamily="2" charset="2"/>
              <a:buChar char="Ø"/>
            </a:pPr>
            <a:r>
              <a:rPr lang="tr-TR" sz="1700" dirty="0"/>
              <a:t>1) Bir test veri tabanı oluşturalım.	</a:t>
            </a:r>
          </a:p>
          <a:p>
            <a:pPr lvl="1">
              <a:buFont typeface="Wingdings" panose="05000000000000000000" pitchFamily="2" charset="2"/>
              <a:buChar char="Ø"/>
            </a:pPr>
            <a:endParaRPr lang="tr-TR" sz="1700" dirty="0"/>
          </a:p>
          <a:p>
            <a:pPr lvl="1">
              <a:buFont typeface="Wingdings" panose="05000000000000000000" pitchFamily="2" charset="2"/>
              <a:buChar char="Ø"/>
            </a:pPr>
            <a:r>
              <a:rPr lang="en-US" sz="1700" dirty="0"/>
              <a:t>DROP DATABASE </a:t>
            </a:r>
            <a:r>
              <a:rPr lang="tr-TR" sz="1700" dirty="0"/>
              <a:t>var olan SQL veri tabanını kaldırmayı sağlar. </a:t>
            </a:r>
          </a:p>
          <a:p>
            <a:pPr lvl="2">
              <a:buFont typeface="Wingdings" panose="05000000000000000000" pitchFamily="2" charset="2"/>
              <a:buChar char="Ø"/>
            </a:pPr>
            <a:r>
              <a:rPr lang="tr-TR" sz="1700" dirty="0"/>
              <a:t>2) Veri tabanımızı silelim.</a:t>
            </a:r>
          </a:p>
          <a:p>
            <a:pPr lvl="1">
              <a:buFont typeface="Wingdings" panose="05000000000000000000" pitchFamily="2" charset="2"/>
              <a:buChar char="Ø"/>
            </a:pPr>
            <a:endParaRPr lang="tr-TR" sz="1700" dirty="0"/>
          </a:p>
          <a:p>
            <a:pPr lvl="1">
              <a:buFont typeface="Wingdings" panose="05000000000000000000" pitchFamily="2" charset="2"/>
              <a:buChar char="Ø"/>
            </a:pPr>
            <a:r>
              <a:rPr lang="en-US" sz="1700" dirty="0"/>
              <a:t>BACKUP DATABASE </a:t>
            </a:r>
            <a:r>
              <a:rPr lang="tr-TR" sz="1700" dirty="0"/>
              <a:t>ifadesi var olan bir veri tabanının tam bir yedeğini oluşturmaya yarar. </a:t>
            </a:r>
          </a:p>
          <a:p>
            <a:pPr lvl="1">
              <a:buFont typeface="Wingdings" panose="05000000000000000000" pitchFamily="2" charset="2"/>
              <a:buChar char="Ø"/>
            </a:pPr>
            <a:r>
              <a:rPr lang="tr-TR" sz="1700" dirty="0"/>
              <a:t>D</a:t>
            </a:r>
            <a:r>
              <a:rPr lang="en-US" sz="1700" dirty="0" err="1"/>
              <a:t>ifferential</a:t>
            </a:r>
            <a:r>
              <a:rPr lang="en-US" sz="1700" dirty="0"/>
              <a:t> back up</a:t>
            </a:r>
            <a:r>
              <a:rPr lang="tr-TR" sz="1700" dirty="0"/>
              <a:t> son </a:t>
            </a:r>
            <a:r>
              <a:rPr lang="tr-TR" sz="1700" dirty="0" err="1"/>
              <a:t>full</a:t>
            </a:r>
            <a:r>
              <a:rPr lang="tr-TR" sz="1700" dirty="0"/>
              <a:t> veri tabanı yedeklemeden sonraki değişen veri tabanı kısımlarının yedeğini alır. </a:t>
            </a:r>
          </a:p>
          <a:p>
            <a:pPr marL="914400" lvl="2" indent="0">
              <a:buNone/>
            </a:pPr>
            <a:endParaRPr lang="tr-TR" sz="1700" b="1" dirty="0"/>
          </a:p>
          <a:p>
            <a:pPr marL="914400" lvl="2" indent="0">
              <a:buNone/>
            </a:pPr>
            <a:r>
              <a:rPr lang="tr-TR" sz="1700" b="1" dirty="0"/>
              <a:t>Not</a:t>
            </a:r>
            <a:r>
              <a:rPr lang="en-US" sz="1700" b="1" dirty="0"/>
              <a:t>:</a:t>
            </a:r>
            <a:r>
              <a:rPr lang="en-US" sz="1700" dirty="0"/>
              <a:t> </a:t>
            </a:r>
            <a:r>
              <a:rPr lang="tr-TR" sz="1700" dirty="0" err="1"/>
              <a:t>Vertabanı</a:t>
            </a:r>
            <a:r>
              <a:rPr lang="tr-TR" sz="1700" dirty="0"/>
              <a:t> yedeğinin daima mevcut veri tabanından farklı bir disk üzerine alınması herhangi bir disk arızasında veri tabanı ile birlikte yedeklerinizi de kaybetmenizi engeller. </a:t>
            </a:r>
            <a:br>
              <a:rPr lang="en-US" sz="1700" dirty="0"/>
            </a:br>
            <a:r>
              <a:rPr lang="tr-TR" sz="1700" b="1" dirty="0"/>
              <a:t>Not: </a:t>
            </a:r>
            <a:r>
              <a:rPr lang="en-US" sz="1700" dirty="0"/>
              <a:t>differential back up </a:t>
            </a:r>
            <a:r>
              <a:rPr lang="tr-TR" sz="1700" dirty="0"/>
              <a:t>yedekleme süresini kısaltır( yalnızca değişiklikler yedeklendiği için)</a:t>
            </a:r>
            <a:r>
              <a:rPr lang="en-US" sz="1700" dirty="0"/>
              <a:t>.</a:t>
            </a:r>
            <a:endParaRPr lang="tr-TR" sz="1700" dirty="0"/>
          </a:p>
          <a:p>
            <a:pPr>
              <a:buFont typeface="Wingdings" panose="05000000000000000000" pitchFamily="2" charset="2"/>
              <a:buChar char="Ø"/>
            </a:pPr>
            <a:endParaRPr lang="tr-TR" sz="1700" dirty="0"/>
          </a:p>
        </p:txBody>
      </p:sp>
    </p:spTree>
    <p:extLst>
      <p:ext uri="{BB962C8B-B14F-4D97-AF65-F5344CB8AC3E}">
        <p14:creationId xmlns:p14="http://schemas.microsoft.com/office/powerpoint/2010/main" val="136865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lvl="1">
              <a:buFont typeface="Wingdings" panose="05000000000000000000" pitchFamily="2" charset="2"/>
              <a:buChar char="Ø"/>
            </a:pPr>
            <a:r>
              <a:rPr lang="en-US" dirty="0"/>
              <a:t>CREATE </a:t>
            </a:r>
            <a:r>
              <a:rPr lang="tr-TR" dirty="0"/>
              <a:t>TABLE</a:t>
            </a:r>
            <a:r>
              <a:rPr lang="en-US" dirty="0"/>
              <a:t> </a:t>
            </a:r>
            <a:r>
              <a:rPr lang="tr-TR" dirty="0"/>
              <a:t>ifadesi veri tabanında yeni bir tablo oluşturmak için kullanılır. </a:t>
            </a:r>
          </a:p>
          <a:p>
            <a:pPr lvl="1">
              <a:buFont typeface="Wingdings" panose="05000000000000000000" pitchFamily="2" charset="2"/>
              <a:buChar char="Ø"/>
            </a:pPr>
            <a:r>
              <a:rPr lang="en-US" dirty="0"/>
              <a:t>CREATE TABLE </a:t>
            </a:r>
            <a:r>
              <a:rPr lang="en-US" i="1" dirty="0" err="1"/>
              <a:t>table_name</a:t>
            </a:r>
            <a:r>
              <a:rPr lang="en-US" i="1" dirty="0"/>
              <a:t> </a:t>
            </a:r>
            <a:r>
              <a:rPr lang="en-US" dirty="0"/>
              <a:t>(</a:t>
            </a:r>
            <a:br>
              <a:rPr lang="en-US" dirty="0"/>
            </a:br>
            <a:r>
              <a:rPr lang="en-US" i="1" dirty="0"/>
              <a:t>    column1 datatype</a:t>
            </a:r>
            <a:r>
              <a:rPr lang="en-US" dirty="0"/>
              <a:t>,</a:t>
            </a:r>
            <a:br>
              <a:rPr lang="en-US" dirty="0"/>
            </a:br>
            <a:r>
              <a:rPr lang="en-US" i="1" dirty="0"/>
              <a:t>    column2 datatype</a:t>
            </a:r>
            <a:r>
              <a:rPr lang="en-US" dirty="0"/>
              <a:t>,</a:t>
            </a:r>
            <a:br>
              <a:rPr lang="en-US" dirty="0"/>
            </a:br>
            <a:r>
              <a:rPr lang="en-US" i="1" dirty="0"/>
              <a:t>    column3 datatype</a:t>
            </a:r>
            <a:r>
              <a:rPr lang="en-US" dirty="0"/>
              <a:t>,</a:t>
            </a:r>
            <a:br>
              <a:rPr lang="en-US" dirty="0"/>
            </a:br>
            <a:r>
              <a:rPr lang="en-US" dirty="0"/>
              <a:t>   ....</a:t>
            </a:r>
            <a:br>
              <a:rPr lang="en-US" dirty="0"/>
            </a:br>
            <a:r>
              <a:rPr lang="en-US" dirty="0"/>
              <a:t>);</a:t>
            </a:r>
            <a:endParaRPr lang="tr-TR" dirty="0"/>
          </a:p>
          <a:p>
            <a:pPr lvl="1">
              <a:buFont typeface="Wingdings" panose="05000000000000000000" pitchFamily="2" charset="2"/>
              <a:buChar char="Ø"/>
            </a:pPr>
            <a:r>
              <a:rPr lang="tr-TR" dirty="0"/>
              <a:t>Veri tiplerine bir göz atalım. </a:t>
            </a:r>
          </a:p>
          <a:p>
            <a:pPr lvl="1">
              <a:buFont typeface="Wingdings" panose="05000000000000000000" pitchFamily="2" charset="2"/>
              <a:buChar char="Ø"/>
            </a:pPr>
            <a:endParaRPr lang="tr-TR" dirty="0"/>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107264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058400" cy="702484"/>
          </a:xfrm>
        </p:spPr>
        <p:txBody>
          <a:bodyPr>
            <a:normAutofit/>
          </a:bodyPr>
          <a:lstStyle/>
          <a:p>
            <a:r>
              <a:rPr lang="tr-TR"/>
              <a:t>VERİ TİPLERİNİN SEÇİLMESİ</a:t>
            </a:r>
            <a:endParaRPr lang="tr-TR" dirty="0"/>
          </a:p>
        </p:txBody>
      </p:sp>
      <p:pic>
        <p:nvPicPr>
          <p:cNvPr id="5" name="Resim 4">
            <a:extLst>
              <a:ext uri="{FF2B5EF4-FFF2-40B4-BE49-F238E27FC236}">
                <a16:creationId xmlns:a16="http://schemas.microsoft.com/office/drawing/2014/main" id="{2199F23B-BD4F-4336-B49A-C18127CFD3F9}"/>
              </a:ext>
            </a:extLst>
          </p:cNvPr>
          <p:cNvPicPr/>
          <p:nvPr/>
        </p:nvPicPr>
        <p:blipFill>
          <a:blip r:embed="rId3"/>
          <a:stretch>
            <a:fillRect/>
          </a:stretch>
        </p:blipFill>
        <p:spPr>
          <a:xfrm>
            <a:off x="1098595" y="741669"/>
            <a:ext cx="9420294" cy="4544496"/>
          </a:xfrm>
          <a:prstGeom prst="rect">
            <a:avLst/>
          </a:prstGeom>
        </p:spPr>
      </p:pic>
      <p:pic>
        <p:nvPicPr>
          <p:cNvPr id="12" name="Resim 11">
            <a:extLst>
              <a:ext uri="{FF2B5EF4-FFF2-40B4-BE49-F238E27FC236}">
                <a16:creationId xmlns:a16="http://schemas.microsoft.com/office/drawing/2014/main" id="{6C39FA93-6A49-4632-B15B-BA9C83EF124B}"/>
              </a:ext>
            </a:extLst>
          </p:cNvPr>
          <p:cNvPicPr/>
          <p:nvPr/>
        </p:nvPicPr>
        <p:blipFill>
          <a:blip r:embed="rId4"/>
          <a:stretch>
            <a:fillRect/>
          </a:stretch>
        </p:blipFill>
        <p:spPr>
          <a:xfrm>
            <a:off x="2977429" y="5325351"/>
            <a:ext cx="5760720" cy="1444625"/>
          </a:xfrm>
          <a:prstGeom prst="rect">
            <a:avLst/>
          </a:prstGeom>
        </p:spPr>
      </p:pic>
    </p:spTree>
    <p:extLst>
      <p:ext uri="{BB962C8B-B14F-4D97-AF65-F5344CB8AC3E}">
        <p14:creationId xmlns:p14="http://schemas.microsoft.com/office/powerpoint/2010/main" val="205758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058400" cy="702484"/>
          </a:xfrm>
        </p:spPr>
        <p:txBody>
          <a:bodyPr>
            <a:normAutofit/>
          </a:bodyPr>
          <a:lstStyle/>
          <a:p>
            <a:r>
              <a:rPr lang="tr-TR" dirty="0"/>
              <a:t>VERİ TİPLERİNİN SEÇİLMESİ</a:t>
            </a:r>
          </a:p>
        </p:txBody>
      </p:sp>
      <p:pic>
        <p:nvPicPr>
          <p:cNvPr id="6" name="Resim 5">
            <a:extLst>
              <a:ext uri="{FF2B5EF4-FFF2-40B4-BE49-F238E27FC236}">
                <a16:creationId xmlns:a16="http://schemas.microsoft.com/office/drawing/2014/main" id="{0232C195-26D2-493E-97D6-798A0B895993}"/>
              </a:ext>
            </a:extLst>
          </p:cNvPr>
          <p:cNvPicPr/>
          <p:nvPr/>
        </p:nvPicPr>
        <p:blipFill>
          <a:blip r:embed="rId3"/>
          <a:stretch>
            <a:fillRect/>
          </a:stretch>
        </p:blipFill>
        <p:spPr>
          <a:xfrm>
            <a:off x="2228878" y="702484"/>
            <a:ext cx="7257200" cy="4430819"/>
          </a:xfrm>
          <a:prstGeom prst="rect">
            <a:avLst/>
          </a:prstGeom>
        </p:spPr>
      </p:pic>
      <p:sp>
        <p:nvSpPr>
          <p:cNvPr id="7" name="Metin kutusu 6">
            <a:extLst>
              <a:ext uri="{FF2B5EF4-FFF2-40B4-BE49-F238E27FC236}">
                <a16:creationId xmlns:a16="http://schemas.microsoft.com/office/drawing/2014/main" id="{6E083624-E62F-4C80-9AFD-A01E2FDAECA5}"/>
              </a:ext>
            </a:extLst>
          </p:cNvPr>
          <p:cNvSpPr txBox="1"/>
          <p:nvPr/>
        </p:nvSpPr>
        <p:spPr>
          <a:xfrm>
            <a:off x="309600" y="5355561"/>
            <a:ext cx="10719184" cy="1173463"/>
          </a:xfrm>
          <a:prstGeom prst="rect">
            <a:avLst/>
          </a:prstGeom>
          <a:noFill/>
        </p:spPr>
        <p:txBody>
          <a:bodyPr wrap="square">
            <a:spAutoFit/>
          </a:bodyPr>
          <a:lstStyle/>
          <a:p>
            <a:pPr>
              <a:lnSpc>
                <a:spcPct val="107000"/>
              </a:lnSpc>
              <a:spcAft>
                <a:spcPts val="800"/>
              </a:spcAft>
            </a:pPr>
            <a:r>
              <a:rPr lang="tr-TR" sz="1800" i="1" dirty="0" err="1">
                <a:effectLst/>
                <a:latin typeface="Calibri" panose="020F0502020204030204" pitchFamily="34" charset="0"/>
                <a:ea typeface="Calibri" panose="020F0502020204030204" pitchFamily="34" charset="0"/>
                <a:cs typeface="Arial" panose="020B0604020202020204" pitchFamily="34" charset="0"/>
              </a:rPr>
              <a:t>Decimal</a:t>
            </a:r>
            <a:r>
              <a:rPr lang="tr-TR" sz="1800" i="1" dirty="0">
                <a:effectLst/>
                <a:latin typeface="Calibri" panose="020F0502020204030204" pitchFamily="34" charset="0"/>
                <a:ea typeface="Calibri" panose="020F0502020204030204" pitchFamily="34" charset="0"/>
                <a:cs typeface="Arial" panose="020B0604020202020204" pitchFamily="34" charset="0"/>
              </a:rPr>
              <a:t>(18,2) : </a:t>
            </a:r>
            <a:r>
              <a:rPr lang="tr-TR" sz="1800" dirty="0">
                <a:effectLst/>
                <a:latin typeface="Calibri" panose="020F0502020204030204" pitchFamily="34" charset="0"/>
                <a:ea typeface="Calibri" panose="020F0502020204030204" pitchFamily="34" charset="0"/>
                <a:cs typeface="Arial" panose="020B0604020202020204" pitchFamily="34" charset="0"/>
              </a:rPr>
              <a:t>18 </a:t>
            </a:r>
            <a:r>
              <a:rPr lang="tr-TR" sz="1800" dirty="0" err="1">
                <a:effectLst/>
                <a:latin typeface="Calibri" panose="020F0502020204030204" pitchFamily="34" charset="0"/>
                <a:ea typeface="Calibri" panose="020F0502020204030204" pitchFamily="34" charset="0"/>
                <a:cs typeface="Arial" panose="020B0604020202020204" pitchFamily="34" charset="0"/>
              </a:rPr>
              <a:t>digit</a:t>
            </a:r>
            <a:r>
              <a:rPr lang="tr-TR" sz="1800" dirty="0">
                <a:effectLst/>
                <a:latin typeface="Calibri" panose="020F0502020204030204" pitchFamily="34" charset="0"/>
                <a:ea typeface="Calibri" panose="020F0502020204030204" pitchFamily="34" charset="0"/>
                <a:cs typeface="Arial" panose="020B0604020202020204" pitchFamily="34" charset="0"/>
              </a:rPr>
              <a:t>, virgülden sonra 2 </a:t>
            </a:r>
            <a:r>
              <a:rPr lang="tr-TR" sz="1800" dirty="0" err="1">
                <a:effectLst/>
                <a:latin typeface="Calibri" panose="020F0502020204030204" pitchFamily="34" charset="0"/>
                <a:ea typeface="Calibri" panose="020F0502020204030204" pitchFamily="34" charset="0"/>
                <a:cs typeface="Arial" panose="020B0604020202020204" pitchFamily="34" charset="0"/>
              </a:rPr>
              <a:t>digit</a:t>
            </a:r>
            <a:r>
              <a:rPr lang="tr-TR" sz="1800" dirty="0">
                <a:effectLst/>
                <a:latin typeface="Calibri" panose="020F0502020204030204" pitchFamily="34" charset="0"/>
                <a:ea typeface="Calibri" panose="020F0502020204030204" pitchFamily="34" charset="0"/>
                <a:cs typeface="Arial" panose="020B0604020202020204" pitchFamily="34" charset="0"/>
              </a:rPr>
              <a:t> alabilir.  Toplamda 18 </a:t>
            </a:r>
            <a:r>
              <a:rPr lang="tr-TR" sz="1800" dirty="0" err="1">
                <a:effectLst/>
                <a:latin typeface="Calibri" panose="020F0502020204030204" pitchFamily="34" charset="0"/>
                <a:ea typeface="Calibri" panose="020F0502020204030204" pitchFamily="34" charset="0"/>
                <a:cs typeface="Arial" panose="020B0604020202020204" pitchFamily="34" charset="0"/>
              </a:rPr>
              <a:t>digit</a:t>
            </a:r>
            <a:r>
              <a:rPr lang="tr-TR" sz="18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Arial" panose="020B0604020202020204" pitchFamily="34" charset="0"/>
              </a:rPr>
              <a:t>Fazla karakterler girsek otomatik olarak yuvarlama yapabilir. </a:t>
            </a:r>
          </a:p>
          <a:p>
            <a:pPr>
              <a:lnSpc>
                <a:spcPct val="107000"/>
              </a:lnSpc>
              <a:spcAft>
                <a:spcPts val="800"/>
              </a:spcAft>
            </a:pPr>
            <a:r>
              <a:rPr lang="tr-TR" sz="1800" i="1" dirty="0">
                <a:effectLst/>
                <a:latin typeface="Calibri" panose="020F0502020204030204" pitchFamily="34" charset="0"/>
                <a:ea typeface="Calibri" panose="020F0502020204030204" pitchFamily="34" charset="0"/>
                <a:cs typeface="Arial" panose="020B0604020202020204" pitchFamily="34" charset="0"/>
              </a:rPr>
              <a:t>Money: </a:t>
            </a:r>
            <a:r>
              <a:rPr lang="tr-TR" sz="1800" dirty="0">
                <a:effectLst/>
                <a:latin typeface="Calibri" panose="020F0502020204030204" pitchFamily="34" charset="0"/>
                <a:ea typeface="Calibri" panose="020F0502020204030204" pitchFamily="34" charset="0"/>
                <a:cs typeface="Arial" panose="020B0604020202020204" pitchFamily="34" charset="0"/>
              </a:rPr>
              <a:t>özel bir </a:t>
            </a:r>
            <a:r>
              <a:rPr lang="tr-TR" sz="1800" dirty="0" err="1">
                <a:effectLst/>
                <a:latin typeface="Calibri" panose="020F0502020204030204" pitchFamily="34" charset="0"/>
                <a:ea typeface="Calibri" panose="020F0502020204030204" pitchFamily="34" charset="0"/>
                <a:cs typeface="Arial" panose="020B0604020202020204" pitchFamily="34" charset="0"/>
              </a:rPr>
              <a:t>decimal</a:t>
            </a:r>
            <a:r>
              <a:rPr lang="tr-TR" sz="1800" dirty="0">
                <a:effectLst/>
                <a:latin typeface="Calibri" panose="020F0502020204030204" pitchFamily="34" charset="0"/>
                <a:ea typeface="Calibri" panose="020F0502020204030204" pitchFamily="34" charset="0"/>
                <a:cs typeface="Arial" panose="020B0604020202020204" pitchFamily="34" charset="0"/>
              </a:rPr>
              <a:t> tipi gibi virgülden sonra 4 </a:t>
            </a:r>
            <a:r>
              <a:rPr lang="tr-TR" sz="1800" dirty="0" err="1">
                <a:effectLst/>
                <a:latin typeface="Calibri" panose="020F0502020204030204" pitchFamily="34" charset="0"/>
                <a:ea typeface="Calibri" panose="020F0502020204030204" pitchFamily="34" charset="0"/>
                <a:cs typeface="Arial" panose="020B0604020202020204" pitchFamily="34" charset="0"/>
              </a:rPr>
              <a:t>digit</a:t>
            </a:r>
            <a:r>
              <a:rPr lang="tr-TR" sz="1800" dirty="0">
                <a:effectLst/>
                <a:latin typeface="Calibri" panose="020F0502020204030204" pitchFamily="34" charset="0"/>
                <a:ea typeface="Calibri" panose="020F0502020204030204" pitchFamily="34" charset="0"/>
                <a:cs typeface="Arial" panose="020B0604020202020204" pitchFamily="34" charset="0"/>
              </a:rPr>
              <a:t> alır. </a:t>
            </a:r>
          </a:p>
        </p:txBody>
      </p:sp>
    </p:spTree>
    <p:extLst>
      <p:ext uri="{BB962C8B-B14F-4D97-AF65-F5344CB8AC3E}">
        <p14:creationId xmlns:p14="http://schemas.microsoft.com/office/powerpoint/2010/main" val="2110013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String Veri Tipleri</a:t>
            </a:r>
          </a:p>
        </p:txBody>
      </p:sp>
      <p:sp>
        <p:nvSpPr>
          <p:cNvPr id="1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etin kutusu 8">
            <a:extLst>
              <a:ext uri="{FF2B5EF4-FFF2-40B4-BE49-F238E27FC236}">
                <a16:creationId xmlns:a16="http://schemas.microsoft.com/office/drawing/2014/main" id="{9F196F38-876B-4FE5-AA65-F69C9082D6CF}"/>
              </a:ext>
            </a:extLst>
          </p:cNvPr>
          <p:cNvSpPr txBox="1"/>
          <p:nvPr/>
        </p:nvSpPr>
        <p:spPr>
          <a:xfrm>
            <a:off x="630936" y="2660904"/>
            <a:ext cx="4818888" cy="3547872"/>
          </a:xfrm>
          <a:prstGeom prst="rect">
            <a:avLst/>
          </a:prstGeom>
        </p:spPr>
        <p:txBody>
          <a:bodyPr vert="horz" lIns="91440" tIns="45720" rIns="91440" bIns="45720" rtlCol="0" anchor="t">
            <a:normAutofit/>
          </a:bodyPr>
          <a:lstStyle/>
          <a:p>
            <a:r>
              <a:rPr lang="tr-TR" sz="1800" dirty="0" err="1">
                <a:solidFill>
                  <a:srgbClr val="0000FF"/>
                </a:solidFill>
                <a:latin typeface="Consolas" panose="020B0609020204030204" pitchFamily="49" charset="0"/>
              </a:rPr>
              <a:t>Declare</a:t>
            </a:r>
            <a:r>
              <a:rPr lang="tr-TR" sz="1800" dirty="0">
                <a:solidFill>
                  <a:srgbClr val="000000"/>
                </a:solidFill>
                <a:latin typeface="Consolas" panose="020B0609020204030204" pitchFamily="49" charset="0"/>
              </a:rPr>
              <a:t> @c </a:t>
            </a:r>
            <a:r>
              <a:rPr lang="tr-TR" sz="1800" dirty="0">
                <a:solidFill>
                  <a:srgbClr val="0000FF"/>
                </a:solidFill>
                <a:latin typeface="Consolas" panose="020B0609020204030204" pitchFamily="49" charset="0"/>
              </a:rPr>
              <a:t>as</a:t>
            </a:r>
            <a:r>
              <a:rPr lang="tr-TR" sz="1800" dirty="0">
                <a:solidFill>
                  <a:srgbClr val="000000"/>
                </a:solidFill>
                <a:latin typeface="Consolas" panose="020B0609020204030204" pitchFamily="49" charset="0"/>
              </a:rPr>
              <a:t> </a:t>
            </a:r>
            <a:r>
              <a:rPr lang="tr-TR" sz="1800" dirty="0" err="1">
                <a:solidFill>
                  <a:srgbClr val="0000FF"/>
                </a:solidFill>
                <a:latin typeface="Consolas" panose="020B0609020204030204" pitchFamily="49" charset="0"/>
              </a:rPr>
              <a:t>Char</a:t>
            </a:r>
            <a:r>
              <a:rPr lang="tr-TR" sz="1800" dirty="0">
                <a:solidFill>
                  <a:srgbClr val="808080"/>
                </a:solidFill>
                <a:latin typeface="Consolas" panose="020B0609020204030204" pitchFamily="49" charset="0"/>
              </a:rPr>
              <a:t>(</a:t>
            </a:r>
            <a:r>
              <a:rPr lang="tr-TR" sz="1800" dirty="0">
                <a:solidFill>
                  <a:srgbClr val="000000"/>
                </a:solidFill>
                <a:latin typeface="Consolas" panose="020B0609020204030204" pitchFamily="49" charset="0"/>
              </a:rPr>
              <a:t>30</a:t>
            </a:r>
            <a:r>
              <a:rPr lang="tr-TR" sz="1800" dirty="0">
                <a:solidFill>
                  <a:srgbClr val="808080"/>
                </a:solidFill>
                <a:latin typeface="Consolas" panose="020B0609020204030204" pitchFamily="49" charset="0"/>
              </a:rPr>
              <a:t>);</a:t>
            </a:r>
            <a:endParaRPr lang="tr-TR" sz="1800" dirty="0">
              <a:solidFill>
                <a:srgbClr val="000000"/>
              </a:solidFill>
              <a:latin typeface="Consolas" panose="020B0609020204030204" pitchFamily="49" charset="0"/>
            </a:endParaRPr>
          </a:p>
          <a:p>
            <a:r>
              <a:rPr lang="pt-BR" sz="1800" dirty="0">
                <a:solidFill>
                  <a:srgbClr val="0000FF"/>
                </a:solidFill>
                <a:latin typeface="Consolas" panose="020B0609020204030204" pitchFamily="49" charset="0"/>
              </a:rPr>
              <a:t>Declare</a:t>
            </a:r>
            <a:r>
              <a:rPr lang="pt-BR" sz="1800" dirty="0">
                <a:solidFill>
                  <a:srgbClr val="000000"/>
                </a:solidFill>
                <a:latin typeface="Consolas" panose="020B0609020204030204" pitchFamily="49" charset="0"/>
              </a:rPr>
              <a:t> @n </a:t>
            </a:r>
            <a:r>
              <a:rPr lang="pt-BR" sz="1800" dirty="0">
                <a:solidFill>
                  <a:srgbClr val="0000FF"/>
                </a:solidFill>
                <a:latin typeface="Consolas" panose="020B0609020204030204" pitchFamily="49" charset="0"/>
              </a:rPr>
              <a:t>as</a:t>
            </a:r>
            <a:r>
              <a:rPr lang="pt-BR" sz="1800" dirty="0">
                <a:solidFill>
                  <a:srgbClr val="000000"/>
                </a:solidFill>
                <a:latin typeface="Consolas" panose="020B0609020204030204" pitchFamily="49" charset="0"/>
              </a:rPr>
              <a:t> </a:t>
            </a:r>
            <a:r>
              <a:rPr lang="pt-BR" sz="1800" dirty="0">
                <a:solidFill>
                  <a:srgbClr val="0000FF"/>
                </a:solidFill>
                <a:latin typeface="Consolas" panose="020B0609020204030204" pitchFamily="49" charset="0"/>
              </a:rPr>
              <a:t>Nchar</a:t>
            </a:r>
            <a:r>
              <a:rPr lang="pt-BR" sz="1800" dirty="0">
                <a:solidFill>
                  <a:srgbClr val="808080"/>
                </a:solidFill>
                <a:latin typeface="Consolas" panose="020B0609020204030204" pitchFamily="49" charset="0"/>
              </a:rPr>
              <a:t>(</a:t>
            </a:r>
            <a:r>
              <a:rPr lang="pt-BR" sz="1800" dirty="0">
                <a:solidFill>
                  <a:srgbClr val="000000"/>
                </a:solidFill>
                <a:latin typeface="Consolas" panose="020B0609020204030204" pitchFamily="49" charset="0"/>
              </a:rPr>
              <a:t>30</a:t>
            </a:r>
            <a:r>
              <a:rPr lang="pt-BR" sz="1800" dirty="0">
                <a:solidFill>
                  <a:srgbClr val="808080"/>
                </a:solidFill>
                <a:latin typeface="Consolas" panose="020B0609020204030204" pitchFamily="49" charset="0"/>
              </a:rPr>
              <a:t>);</a:t>
            </a:r>
            <a:endParaRPr lang="pt-BR" sz="1800" dirty="0">
              <a:solidFill>
                <a:srgbClr val="000000"/>
              </a:solidFill>
              <a:latin typeface="Consolas" panose="020B0609020204030204" pitchFamily="49" charset="0"/>
            </a:endParaRPr>
          </a:p>
          <a:p>
            <a:r>
              <a:rPr lang="tr-TR" sz="1800" dirty="0" err="1">
                <a:solidFill>
                  <a:srgbClr val="0000FF"/>
                </a:solidFill>
                <a:latin typeface="Consolas" panose="020B0609020204030204" pitchFamily="49" charset="0"/>
              </a:rPr>
              <a:t>Declare</a:t>
            </a:r>
            <a:r>
              <a:rPr lang="tr-TR" sz="1800" dirty="0">
                <a:solidFill>
                  <a:srgbClr val="000000"/>
                </a:solidFill>
                <a:latin typeface="Consolas" panose="020B0609020204030204" pitchFamily="49" charset="0"/>
              </a:rPr>
              <a:t> @v </a:t>
            </a:r>
            <a:r>
              <a:rPr lang="tr-TR" sz="1800" dirty="0">
                <a:solidFill>
                  <a:srgbClr val="0000FF"/>
                </a:solidFill>
                <a:latin typeface="Consolas" panose="020B0609020204030204" pitchFamily="49" charset="0"/>
              </a:rPr>
              <a:t>as</a:t>
            </a:r>
            <a:r>
              <a:rPr lang="tr-TR" sz="1800" dirty="0">
                <a:solidFill>
                  <a:srgbClr val="000000"/>
                </a:solidFill>
                <a:latin typeface="Consolas" panose="020B0609020204030204" pitchFamily="49" charset="0"/>
              </a:rPr>
              <a:t> </a:t>
            </a:r>
            <a:r>
              <a:rPr lang="tr-TR" sz="1800" dirty="0" err="1">
                <a:solidFill>
                  <a:srgbClr val="0000FF"/>
                </a:solidFill>
                <a:latin typeface="Consolas" panose="020B0609020204030204" pitchFamily="49" charset="0"/>
              </a:rPr>
              <a:t>varchar</a:t>
            </a:r>
            <a:r>
              <a:rPr lang="tr-TR" sz="1800" dirty="0">
                <a:solidFill>
                  <a:srgbClr val="808080"/>
                </a:solidFill>
                <a:latin typeface="Consolas" panose="020B0609020204030204" pitchFamily="49" charset="0"/>
              </a:rPr>
              <a:t>(</a:t>
            </a:r>
            <a:r>
              <a:rPr lang="tr-TR" sz="1800" dirty="0">
                <a:solidFill>
                  <a:srgbClr val="000000"/>
                </a:solidFill>
                <a:latin typeface="Consolas" panose="020B0609020204030204" pitchFamily="49" charset="0"/>
              </a:rPr>
              <a:t>30</a:t>
            </a:r>
            <a:r>
              <a:rPr lang="tr-TR" sz="1800" dirty="0">
                <a:solidFill>
                  <a:srgbClr val="808080"/>
                </a:solidFill>
                <a:latin typeface="Consolas" panose="020B0609020204030204" pitchFamily="49" charset="0"/>
              </a:rPr>
              <a:t>);</a:t>
            </a:r>
            <a:endParaRPr lang="tr-TR" sz="1800" dirty="0">
              <a:solidFill>
                <a:srgbClr val="000000"/>
              </a:solidFill>
              <a:latin typeface="Consolas" panose="020B0609020204030204" pitchFamily="49" charset="0"/>
            </a:endParaRPr>
          </a:p>
          <a:p>
            <a:r>
              <a:rPr lang="da-DK" sz="1800" dirty="0">
                <a:solidFill>
                  <a:srgbClr val="0000FF"/>
                </a:solidFill>
                <a:latin typeface="Consolas" panose="020B0609020204030204" pitchFamily="49" charset="0"/>
              </a:rPr>
              <a:t>Set</a:t>
            </a:r>
            <a:r>
              <a:rPr lang="da-DK" sz="1800" dirty="0">
                <a:solidFill>
                  <a:srgbClr val="000000"/>
                </a:solidFill>
                <a:latin typeface="Consolas" panose="020B0609020204030204" pitchFamily="49" charset="0"/>
              </a:rPr>
              <a:t> @c </a:t>
            </a:r>
            <a:r>
              <a:rPr lang="da-DK" sz="1800" dirty="0">
                <a:solidFill>
                  <a:srgbClr val="808080"/>
                </a:solidFill>
                <a:latin typeface="Consolas" panose="020B0609020204030204" pitchFamily="49" charset="0"/>
              </a:rPr>
              <a:t>=</a:t>
            </a:r>
            <a:r>
              <a:rPr lang="da-DK" sz="1800" dirty="0">
                <a:solidFill>
                  <a:srgbClr val="000000"/>
                </a:solidFill>
                <a:latin typeface="Consolas" panose="020B0609020204030204" pitchFamily="49" charset="0"/>
              </a:rPr>
              <a:t> </a:t>
            </a:r>
            <a:r>
              <a:rPr lang="da-DK" sz="1800" dirty="0">
                <a:solidFill>
                  <a:srgbClr val="FF0000"/>
                </a:solidFill>
                <a:latin typeface="Consolas" panose="020B0609020204030204" pitchFamily="49" charset="0"/>
              </a:rPr>
              <a:t>'Merhaba MSSQL Server!'</a:t>
            </a:r>
            <a:r>
              <a:rPr lang="da-DK" sz="1800" dirty="0">
                <a:solidFill>
                  <a:srgbClr val="808080"/>
                </a:solidFill>
                <a:latin typeface="Consolas" panose="020B0609020204030204" pitchFamily="49" charset="0"/>
              </a:rPr>
              <a:t>;</a:t>
            </a:r>
            <a:endParaRPr lang="da-DK" sz="1800" dirty="0">
              <a:solidFill>
                <a:srgbClr val="000000"/>
              </a:solidFill>
              <a:latin typeface="Consolas" panose="020B0609020204030204" pitchFamily="49" charset="0"/>
            </a:endParaRPr>
          </a:p>
          <a:p>
            <a:r>
              <a:rPr lang="da-DK" sz="1800" dirty="0">
                <a:solidFill>
                  <a:srgbClr val="0000FF"/>
                </a:solidFill>
                <a:latin typeface="Consolas" panose="020B0609020204030204" pitchFamily="49" charset="0"/>
              </a:rPr>
              <a:t>Set</a:t>
            </a:r>
            <a:r>
              <a:rPr lang="da-DK" sz="1800" dirty="0">
                <a:solidFill>
                  <a:srgbClr val="000000"/>
                </a:solidFill>
                <a:latin typeface="Consolas" panose="020B0609020204030204" pitchFamily="49" charset="0"/>
              </a:rPr>
              <a:t> @n </a:t>
            </a:r>
            <a:r>
              <a:rPr lang="da-DK" sz="1800" dirty="0">
                <a:solidFill>
                  <a:srgbClr val="808080"/>
                </a:solidFill>
                <a:latin typeface="Consolas" panose="020B0609020204030204" pitchFamily="49" charset="0"/>
              </a:rPr>
              <a:t>=</a:t>
            </a:r>
            <a:r>
              <a:rPr lang="da-DK" sz="1800" dirty="0">
                <a:solidFill>
                  <a:srgbClr val="000000"/>
                </a:solidFill>
                <a:latin typeface="Consolas" panose="020B0609020204030204" pitchFamily="49" charset="0"/>
              </a:rPr>
              <a:t> </a:t>
            </a:r>
            <a:r>
              <a:rPr lang="da-DK" sz="1800" dirty="0">
                <a:solidFill>
                  <a:srgbClr val="FF0000"/>
                </a:solidFill>
                <a:latin typeface="Consolas" panose="020B0609020204030204" pitchFamily="49" charset="0"/>
              </a:rPr>
              <a:t>'Merhaba MSSQL Server!'</a:t>
            </a:r>
            <a:r>
              <a:rPr lang="da-DK" sz="1800" dirty="0">
                <a:solidFill>
                  <a:srgbClr val="808080"/>
                </a:solidFill>
                <a:latin typeface="Consolas" panose="020B0609020204030204" pitchFamily="49" charset="0"/>
              </a:rPr>
              <a:t>;</a:t>
            </a:r>
            <a:endParaRPr lang="da-DK" sz="1800" dirty="0">
              <a:solidFill>
                <a:srgbClr val="000000"/>
              </a:solidFill>
              <a:latin typeface="Consolas" panose="020B0609020204030204" pitchFamily="49" charset="0"/>
            </a:endParaRPr>
          </a:p>
          <a:p>
            <a:r>
              <a:rPr lang="da-DK" sz="1800" dirty="0">
                <a:solidFill>
                  <a:srgbClr val="0000FF"/>
                </a:solidFill>
                <a:latin typeface="Consolas" panose="020B0609020204030204" pitchFamily="49" charset="0"/>
              </a:rPr>
              <a:t>Set</a:t>
            </a:r>
            <a:r>
              <a:rPr lang="da-DK" sz="1800" dirty="0">
                <a:solidFill>
                  <a:srgbClr val="000000"/>
                </a:solidFill>
                <a:latin typeface="Consolas" panose="020B0609020204030204" pitchFamily="49" charset="0"/>
              </a:rPr>
              <a:t> @v </a:t>
            </a:r>
            <a:r>
              <a:rPr lang="da-DK" sz="1800" dirty="0">
                <a:solidFill>
                  <a:srgbClr val="808080"/>
                </a:solidFill>
                <a:latin typeface="Consolas" panose="020B0609020204030204" pitchFamily="49" charset="0"/>
              </a:rPr>
              <a:t>=</a:t>
            </a:r>
            <a:r>
              <a:rPr lang="da-DK" sz="1800" dirty="0">
                <a:solidFill>
                  <a:srgbClr val="000000"/>
                </a:solidFill>
                <a:latin typeface="Consolas" panose="020B0609020204030204" pitchFamily="49" charset="0"/>
              </a:rPr>
              <a:t> </a:t>
            </a:r>
            <a:r>
              <a:rPr lang="da-DK" sz="1800" dirty="0">
                <a:solidFill>
                  <a:srgbClr val="FF0000"/>
                </a:solidFill>
                <a:latin typeface="Consolas" panose="020B0609020204030204" pitchFamily="49" charset="0"/>
              </a:rPr>
              <a:t>'Merhaba MSSQL Server!'</a:t>
            </a:r>
            <a:r>
              <a:rPr lang="da-DK" sz="1800" dirty="0">
                <a:solidFill>
                  <a:srgbClr val="808080"/>
                </a:solidFill>
                <a:latin typeface="Consolas" panose="020B0609020204030204" pitchFamily="49" charset="0"/>
              </a:rPr>
              <a:t>;</a:t>
            </a:r>
            <a:endParaRPr lang="da-DK" sz="1800" dirty="0">
              <a:solidFill>
                <a:srgbClr val="000000"/>
              </a:solidFill>
              <a:latin typeface="Consolas" panose="020B0609020204030204" pitchFamily="49" charset="0"/>
            </a:endParaRPr>
          </a:p>
          <a:p>
            <a:r>
              <a:rPr lang="en-US" sz="1800" dirty="0">
                <a:solidFill>
                  <a:srgbClr val="0000FF"/>
                </a:solidFill>
                <a:latin typeface="Consolas" panose="020B0609020204030204" pitchFamily="49" charset="0"/>
              </a:rPr>
              <a:t>Select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@c</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 </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@n</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DATALENGTH</a:t>
            </a:r>
            <a:r>
              <a:rPr lang="en-US" sz="1800" dirty="0">
                <a:solidFill>
                  <a:srgbClr val="808080"/>
                </a:solidFill>
                <a:latin typeface="Consolas" panose="020B0609020204030204" pitchFamily="49" charset="0"/>
              </a:rPr>
              <a:t>(</a:t>
            </a:r>
            <a:r>
              <a:rPr lang="en-US" sz="1800" dirty="0">
                <a:solidFill>
                  <a:srgbClr val="000000"/>
                </a:solidFill>
                <a:latin typeface="Consolas" panose="020B0609020204030204" pitchFamily="49" charset="0"/>
              </a:rPr>
              <a:t>@v</a:t>
            </a:r>
            <a:r>
              <a:rPr lang="en-US" sz="1800" dirty="0">
                <a:solidFill>
                  <a:srgbClr val="808080"/>
                </a:solidFill>
                <a:latin typeface="Consolas" panose="020B0609020204030204" pitchFamily="49" charset="0"/>
              </a:rPr>
              <a:t>);</a:t>
            </a:r>
            <a:endParaRPr lang="en-US" sz="2200" dirty="0">
              <a:effectLst/>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11358706"/>
              </p:ext>
            </p:extLst>
          </p:nvPr>
        </p:nvGraphicFramePr>
        <p:xfrm>
          <a:off x="6099048" y="1289437"/>
          <a:ext cx="5458970" cy="4279129"/>
        </p:xfrm>
        <a:graphic>
          <a:graphicData uri="http://schemas.openxmlformats.org/drawingml/2006/table">
            <a:tbl>
              <a:tblPr firstRow="1" bandRow="1">
                <a:tableStyleId>{8799B23B-EC83-4686-B30A-512413B5E67A}</a:tableStyleId>
              </a:tblPr>
              <a:tblGrid>
                <a:gridCol w="786928">
                  <a:extLst>
                    <a:ext uri="{9D8B030D-6E8A-4147-A177-3AD203B41FA5}">
                      <a16:colId xmlns:a16="http://schemas.microsoft.com/office/drawing/2014/main" val="20000"/>
                    </a:ext>
                  </a:extLst>
                </a:gridCol>
                <a:gridCol w="700944">
                  <a:extLst>
                    <a:ext uri="{9D8B030D-6E8A-4147-A177-3AD203B41FA5}">
                      <a16:colId xmlns:a16="http://schemas.microsoft.com/office/drawing/2014/main" val="20001"/>
                    </a:ext>
                  </a:extLst>
                </a:gridCol>
                <a:gridCol w="616107">
                  <a:extLst>
                    <a:ext uri="{9D8B030D-6E8A-4147-A177-3AD203B41FA5}">
                      <a16:colId xmlns:a16="http://schemas.microsoft.com/office/drawing/2014/main" val="20002"/>
                    </a:ext>
                  </a:extLst>
                </a:gridCol>
                <a:gridCol w="3354991">
                  <a:extLst>
                    <a:ext uri="{9D8B030D-6E8A-4147-A177-3AD203B41FA5}">
                      <a16:colId xmlns:a16="http://schemas.microsoft.com/office/drawing/2014/main" val="20003"/>
                    </a:ext>
                  </a:extLst>
                </a:gridCol>
              </a:tblGrid>
              <a:tr h="246534">
                <a:tc>
                  <a:txBody>
                    <a:bodyPr/>
                    <a:lstStyle/>
                    <a:p>
                      <a:r>
                        <a:rPr lang="tr-TR" sz="1000"/>
                        <a:t>Veri</a:t>
                      </a:r>
                      <a:r>
                        <a:rPr lang="tr-TR" sz="1000" baseline="0"/>
                        <a:t> Tipi</a:t>
                      </a:r>
                      <a:endParaRPr lang="tr-TR" sz="1000"/>
                    </a:p>
                  </a:txBody>
                  <a:tcPr marL="66036" marR="66036" marT="33018" marB="33018"/>
                </a:tc>
                <a:tc>
                  <a:txBody>
                    <a:bodyPr/>
                    <a:lstStyle/>
                    <a:p>
                      <a:r>
                        <a:rPr lang="tr-TR" sz="1000"/>
                        <a:t>Sınıfı</a:t>
                      </a:r>
                    </a:p>
                  </a:txBody>
                  <a:tcPr marL="66036" marR="66036" marT="33018" marB="33018"/>
                </a:tc>
                <a:tc>
                  <a:txBody>
                    <a:bodyPr/>
                    <a:lstStyle/>
                    <a:p>
                      <a:r>
                        <a:rPr lang="tr-TR" sz="1000"/>
                        <a:t>Boyut</a:t>
                      </a:r>
                    </a:p>
                  </a:txBody>
                  <a:tcPr marL="66036" marR="66036" marT="33018" marB="33018"/>
                </a:tc>
                <a:tc>
                  <a:txBody>
                    <a:bodyPr/>
                    <a:lstStyle/>
                    <a:p>
                      <a:r>
                        <a:rPr lang="tr-TR" sz="1000"/>
                        <a:t>Veri Yapısı</a:t>
                      </a:r>
                    </a:p>
                  </a:txBody>
                  <a:tcPr marL="66036" marR="66036" marT="33018" marB="33018"/>
                </a:tc>
                <a:extLst>
                  <a:ext uri="{0D108BD9-81ED-4DB2-BD59-A6C34878D82A}">
                    <a16:rowId xmlns:a16="http://schemas.microsoft.com/office/drawing/2014/main" val="10000"/>
                  </a:ext>
                </a:extLst>
              </a:tr>
              <a:tr h="708786">
                <a:tc>
                  <a:txBody>
                    <a:bodyPr/>
                    <a:lstStyle/>
                    <a:p>
                      <a:r>
                        <a:rPr lang="tr-TR" sz="1000"/>
                        <a:t>Char</a:t>
                      </a:r>
                    </a:p>
                  </a:txBody>
                  <a:tcPr marL="66036" marR="66036" marT="33018" marB="33018"/>
                </a:tc>
                <a:tc>
                  <a:txBody>
                    <a:bodyPr/>
                    <a:lstStyle/>
                    <a:p>
                      <a:r>
                        <a:rPr lang="tr-TR" sz="1000"/>
                        <a:t>Karakter</a:t>
                      </a:r>
                    </a:p>
                  </a:txBody>
                  <a:tcPr marL="66036" marR="66036" marT="33018" marB="33018"/>
                </a:tc>
                <a:tc>
                  <a:txBody>
                    <a:bodyPr/>
                    <a:lstStyle/>
                    <a:p>
                      <a:r>
                        <a:rPr lang="tr-TR" sz="1000"/>
                        <a:t>Değişir</a:t>
                      </a:r>
                    </a:p>
                  </a:txBody>
                  <a:tcPr marL="66036" marR="66036" marT="33018" marB="33018"/>
                </a:tc>
                <a:tc>
                  <a:txBody>
                    <a:bodyPr/>
                    <a:lstStyle/>
                    <a:p>
                      <a:r>
                        <a:rPr lang="tr-TR" sz="1000" dirty="0"/>
                        <a:t>Sabit uzunlukta karakter </a:t>
                      </a:r>
                      <a:r>
                        <a:rPr lang="tr-TR" sz="1000" dirty="0" err="1"/>
                        <a:t>verisi.Atanan</a:t>
                      </a:r>
                      <a:r>
                        <a:rPr lang="tr-TR" sz="1000" baseline="0" dirty="0"/>
                        <a:t> değer uzunluğundan kısa olan değerler atanan uzunluğa tamamlanır. Veri Unicode değildir. Belirlenmiş </a:t>
                      </a:r>
                      <a:r>
                        <a:rPr lang="tr-TR" sz="1000" baseline="0" dirty="0" err="1"/>
                        <a:t>max</a:t>
                      </a:r>
                      <a:r>
                        <a:rPr lang="tr-TR" sz="1000" baseline="0" dirty="0"/>
                        <a:t> uzunluk 8000 karakterdir. </a:t>
                      </a:r>
                      <a:endParaRPr lang="tr-TR" sz="1000" dirty="0"/>
                    </a:p>
                  </a:txBody>
                  <a:tcPr marL="66036" marR="66036" marT="33018" marB="33018"/>
                </a:tc>
                <a:extLst>
                  <a:ext uri="{0D108BD9-81ED-4DB2-BD59-A6C34878D82A}">
                    <a16:rowId xmlns:a16="http://schemas.microsoft.com/office/drawing/2014/main" val="10003"/>
                  </a:ext>
                </a:extLst>
              </a:tr>
              <a:tr h="708786">
                <a:tc>
                  <a:txBody>
                    <a:bodyPr/>
                    <a:lstStyle/>
                    <a:p>
                      <a:r>
                        <a:rPr lang="tr-TR" sz="1000" dirty="0" err="1"/>
                        <a:t>VarChar</a:t>
                      </a:r>
                      <a:endParaRPr lang="tr-TR" sz="1000" dirty="0"/>
                    </a:p>
                  </a:txBody>
                  <a:tcPr marL="66036" marR="66036" marT="33018" marB="33018"/>
                </a:tc>
                <a:tc>
                  <a:txBody>
                    <a:bodyPr/>
                    <a:lstStyle/>
                    <a:p>
                      <a:r>
                        <a:rPr lang="tr-TR" sz="1000"/>
                        <a:t>Karakter</a:t>
                      </a:r>
                    </a:p>
                  </a:txBody>
                  <a:tcPr marL="66036" marR="66036" marT="33018" marB="33018"/>
                </a:tc>
                <a:tc>
                  <a:txBody>
                    <a:bodyPr/>
                    <a:lstStyle/>
                    <a:p>
                      <a:r>
                        <a:rPr lang="tr-TR" sz="1000"/>
                        <a:t>Değişir</a:t>
                      </a:r>
                    </a:p>
                  </a:txBody>
                  <a:tcPr marL="66036" marR="66036" marT="33018" marB="33018"/>
                </a:tc>
                <a:tc>
                  <a:txBody>
                    <a:bodyPr/>
                    <a:lstStyle/>
                    <a:p>
                      <a:r>
                        <a:rPr lang="tr-TR" sz="1000" dirty="0"/>
                        <a:t>Değişken uzunlukta karakter verisi. Kısa</a:t>
                      </a:r>
                      <a:r>
                        <a:rPr lang="tr-TR" sz="1000" baseline="0" dirty="0"/>
                        <a:t> değerler boyuta tamamlanmaz. Unicode değildir. 8000 karakter alabilir fakat çok geniş karakter alanı </a:t>
                      </a:r>
                      <a:r>
                        <a:rPr lang="tr-TR" sz="1000" baseline="0" dirty="0" err="1"/>
                        <a:t>berlirlemek</a:t>
                      </a:r>
                      <a:r>
                        <a:rPr lang="tr-TR" sz="1000" baseline="0" dirty="0"/>
                        <a:t> için (2^31 </a:t>
                      </a:r>
                      <a:r>
                        <a:rPr lang="tr-TR" sz="1000" baseline="0" dirty="0" err="1"/>
                        <a:t>byte</a:t>
                      </a:r>
                      <a:r>
                        <a:rPr lang="tr-TR" sz="1000" baseline="0" dirty="0"/>
                        <a:t> kadar) </a:t>
                      </a:r>
                      <a:r>
                        <a:rPr lang="tr-TR" sz="1000" baseline="0" dirty="0" err="1"/>
                        <a:t>varchar</a:t>
                      </a:r>
                      <a:r>
                        <a:rPr lang="tr-TR" sz="1000" baseline="0" dirty="0"/>
                        <a:t>(MAX) kullanılabilir.</a:t>
                      </a:r>
                      <a:endParaRPr lang="tr-TR" sz="1000" dirty="0"/>
                    </a:p>
                  </a:txBody>
                  <a:tcPr marL="66036" marR="66036" marT="33018" marB="33018"/>
                </a:tc>
                <a:extLst>
                  <a:ext uri="{0D108BD9-81ED-4DB2-BD59-A6C34878D82A}">
                    <a16:rowId xmlns:a16="http://schemas.microsoft.com/office/drawing/2014/main" val="10004"/>
                  </a:ext>
                </a:extLst>
              </a:tr>
              <a:tr h="554702">
                <a:tc>
                  <a:txBody>
                    <a:bodyPr/>
                    <a:lstStyle/>
                    <a:p>
                      <a:r>
                        <a:rPr lang="tr-TR" sz="1000"/>
                        <a:t>Text</a:t>
                      </a:r>
                    </a:p>
                  </a:txBody>
                  <a:tcPr marL="66036" marR="66036" marT="33018" marB="33018"/>
                </a:tc>
                <a:tc>
                  <a:txBody>
                    <a:bodyPr/>
                    <a:lstStyle/>
                    <a:p>
                      <a:r>
                        <a:rPr lang="tr-TR" sz="1000"/>
                        <a:t>Karakter</a:t>
                      </a:r>
                    </a:p>
                  </a:txBody>
                  <a:tcPr marL="66036" marR="66036" marT="33018" marB="33018"/>
                </a:tc>
                <a:tc>
                  <a:txBody>
                    <a:bodyPr/>
                    <a:lstStyle/>
                    <a:p>
                      <a:r>
                        <a:rPr lang="tr-TR" sz="1000"/>
                        <a:t>Değişir</a:t>
                      </a:r>
                    </a:p>
                  </a:txBody>
                  <a:tcPr marL="66036" marR="66036" marT="33018" marB="33018"/>
                </a:tc>
                <a:tc>
                  <a:txBody>
                    <a:bodyPr/>
                    <a:lstStyle/>
                    <a:p>
                      <a:r>
                        <a:rPr lang="tr-TR" sz="1000" dirty="0"/>
                        <a:t>Daha önceki versiyonları desteklemek amacıyla eklenmiştir. Bunun yerine </a:t>
                      </a:r>
                      <a:r>
                        <a:rPr lang="tr-TR" sz="1000" dirty="0" err="1"/>
                        <a:t>varchar</a:t>
                      </a:r>
                      <a:r>
                        <a:rPr lang="tr-TR" sz="1000" dirty="0"/>
                        <a:t>(</a:t>
                      </a:r>
                      <a:r>
                        <a:rPr lang="tr-TR" sz="1000" dirty="0" err="1"/>
                        <a:t>Max</a:t>
                      </a:r>
                      <a:r>
                        <a:rPr lang="tr-TR" sz="1000" dirty="0"/>
                        <a:t>) kullanımı tavsiye edilmektedir.</a:t>
                      </a:r>
                    </a:p>
                  </a:txBody>
                  <a:tcPr marL="66036" marR="66036" marT="33018" marB="33018"/>
                </a:tc>
                <a:extLst>
                  <a:ext uri="{0D108BD9-81ED-4DB2-BD59-A6C34878D82A}">
                    <a16:rowId xmlns:a16="http://schemas.microsoft.com/office/drawing/2014/main" val="10005"/>
                  </a:ext>
                </a:extLst>
              </a:tr>
              <a:tr h="708786">
                <a:tc>
                  <a:txBody>
                    <a:bodyPr/>
                    <a:lstStyle/>
                    <a:p>
                      <a:r>
                        <a:rPr lang="tr-TR" sz="1000" dirty="0" err="1"/>
                        <a:t>Nchar</a:t>
                      </a:r>
                      <a:endParaRPr lang="tr-TR" sz="1000" dirty="0"/>
                    </a:p>
                  </a:txBody>
                  <a:tcPr marL="66036" marR="66036" marT="33018" marB="33018"/>
                </a:tc>
                <a:tc>
                  <a:txBody>
                    <a:bodyPr/>
                    <a:lstStyle/>
                    <a:p>
                      <a:r>
                        <a:rPr lang="tr-TR" sz="1000"/>
                        <a:t>Unicode</a:t>
                      </a:r>
                    </a:p>
                  </a:txBody>
                  <a:tcPr marL="66036" marR="66036" marT="33018" marB="33018"/>
                </a:tc>
                <a:tc>
                  <a:txBody>
                    <a:bodyPr/>
                    <a:lstStyle/>
                    <a:p>
                      <a:r>
                        <a:rPr lang="tr-TR" sz="1000"/>
                        <a:t>Değişir</a:t>
                      </a:r>
                    </a:p>
                  </a:txBody>
                  <a:tcPr marL="66036" marR="66036" marT="33018" marB="33018"/>
                </a:tc>
                <a:tc>
                  <a:txBody>
                    <a:bodyPr/>
                    <a:lstStyle/>
                    <a:p>
                      <a:r>
                        <a:rPr lang="tr-TR" sz="1000" dirty="0"/>
                        <a:t>Sabit uzunlukta Unicode</a:t>
                      </a:r>
                      <a:r>
                        <a:rPr lang="tr-TR" sz="1000" baseline="0" dirty="0"/>
                        <a:t> karakter verisi. Atanan değer uzunluğundan kısa olan değerler atanan boyuta tamamlanır. Belirlenmiş maksimum uzunluk 4000 karakterdir.</a:t>
                      </a:r>
                      <a:endParaRPr lang="tr-TR" sz="1000" dirty="0"/>
                    </a:p>
                  </a:txBody>
                  <a:tcPr marL="66036" marR="66036" marT="33018" marB="33018"/>
                </a:tc>
                <a:extLst>
                  <a:ext uri="{0D108BD9-81ED-4DB2-BD59-A6C34878D82A}">
                    <a16:rowId xmlns:a16="http://schemas.microsoft.com/office/drawing/2014/main" val="10006"/>
                  </a:ext>
                </a:extLst>
              </a:tr>
              <a:tr h="862869">
                <a:tc>
                  <a:txBody>
                    <a:bodyPr/>
                    <a:lstStyle/>
                    <a:p>
                      <a:r>
                        <a:rPr lang="tr-TR" sz="1000" dirty="0" err="1"/>
                        <a:t>NVarChar</a:t>
                      </a:r>
                      <a:endParaRPr lang="tr-TR" sz="1000" dirty="0"/>
                    </a:p>
                  </a:txBody>
                  <a:tcPr marL="66036" marR="66036" marT="33018" marB="33018"/>
                </a:tc>
                <a:tc>
                  <a:txBody>
                    <a:bodyPr/>
                    <a:lstStyle/>
                    <a:p>
                      <a:r>
                        <a:rPr lang="tr-TR" sz="1000"/>
                        <a:t>Unicode</a:t>
                      </a:r>
                    </a:p>
                  </a:txBody>
                  <a:tcPr marL="66036" marR="66036" marT="33018" marB="33018"/>
                </a:tc>
                <a:tc>
                  <a:txBody>
                    <a:bodyPr/>
                    <a:lstStyle/>
                    <a:p>
                      <a:r>
                        <a:rPr lang="tr-TR" sz="1000"/>
                        <a:t>Değişir</a:t>
                      </a:r>
                    </a:p>
                  </a:txBody>
                  <a:tcPr marL="66036" marR="66036" marT="33018" marB="33018"/>
                </a:tc>
                <a:tc>
                  <a:txBody>
                    <a:bodyPr/>
                    <a:lstStyle/>
                    <a:p>
                      <a:r>
                        <a:rPr lang="tr-TR" sz="1000" b="0" kern="1200">
                          <a:solidFill>
                            <a:schemeClr val="dk1"/>
                          </a:solidFill>
                          <a:effectLst/>
                        </a:rPr>
                        <a:t>Değişken uzunlukta Unicode karakter verisi. Kısa değerler tamamlanmaz. Belirlenmiş maksimum uzunluk 4000 karakterdir, fakat çok geniş karakter alanı (maksimum 2^31 byte’a kadar) olarak belirlemek için max anahtar sözcüğünü kullanabilirsiniz.</a:t>
                      </a:r>
                      <a:endParaRPr lang="tr-TR" sz="1000"/>
                    </a:p>
                  </a:txBody>
                  <a:tcPr marL="66036" marR="66036" marT="33018" marB="33018"/>
                </a:tc>
                <a:extLst>
                  <a:ext uri="{0D108BD9-81ED-4DB2-BD59-A6C34878D82A}">
                    <a16:rowId xmlns:a16="http://schemas.microsoft.com/office/drawing/2014/main" val="10007"/>
                  </a:ext>
                </a:extLst>
              </a:tr>
              <a:tr h="488666">
                <a:tc>
                  <a:txBody>
                    <a:bodyPr/>
                    <a:lstStyle/>
                    <a:p>
                      <a:r>
                        <a:rPr lang="tr-TR" sz="1000"/>
                        <a:t>Ntext</a:t>
                      </a:r>
                    </a:p>
                  </a:txBody>
                  <a:tcPr marL="66036" marR="66036" marT="33018" marB="33018"/>
                </a:tc>
                <a:tc>
                  <a:txBody>
                    <a:bodyPr/>
                    <a:lstStyle/>
                    <a:p>
                      <a:r>
                        <a:rPr lang="tr-TR" sz="1000"/>
                        <a:t>Unicode</a:t>
                      </a:r>
                    </a:p>
                  </a:txBody>
                  <a:tcPr marL="66036" marR="66036" marT="33018" marB="33018"/>
                </a:tc>
                <a:tc>
                  <a:txBody>
                    <a:bodyPr/>
                    <a:lstStyle/>
                    <a:p>
                      <a:r>
                        <a:rPr lang="tr-TR" sz="1000"/>
                        <a:t>Değişir</a:t>
                      </a:r>
                    </a:p>
                  </a:txBody>
                  <a:tcPr marL="66036" marR="66036" marT="33018" marB="33018"/>
                </a:tc>
                <a:tc>
                  <a:txBody>
                    <a:bodyPr/>
                    <a:lstStyle/>
                    <a:p>
                      <a:pPr fontAlgn="base"/>
                      <a:r>
                        <a:rPr lang="tr-TR" sz="1000" b="0" kern="1200" dirty="0" err="1">
                          <a:solidFill>
                            <a:schemeClr val="dk1"/>
                          </a:solidFill>
                          <a:effectLst/>
                        </a:rPr>
                        <a:t>Text</a:t>
                      </a:r>
                      <a:r>
                        <a:rPr lang="tr-TR" sz="1000" b="0" kern="1200" dirty="0">
                          <a:solidFill>
                            <a:schemeClr val="dk1"/>
                          </a:solidFill>
                          <a:effectLst/>
                        </a:rPr>
                        <a:t> veri tipi gibi, bu veri tipide sadece eski versiyonlara destek amacıyla mevcuttur. Yerine, </a:t>
                      </a:r>
                      <a:r>
                        <a:rPr lang="tr-TR" sz="1000" b="1" kern="1200" dirty="0" err="1">
                          <a:solidFill>
                            <a:schemeClr val="dk1"/>
                          </a:solidFill>
                          <a:effectLst/>
                        </a:rPr>
                        <a:t>varbinary</a:t>
                      </a:r>
                      <a:r>
                        <a:rPr lang="tr-TR" sz="1000" b="1" kern="1200" dirty="0">
                          <a:solidFill>
                            <a:schemeClr val="dk1"/>
                          </a:solidFill>
                          <a:effectLst/>
                        </a:rPr>
                        <a:t>(</a:t>
                      </a:r>
                      <a:r>
                        <a:rPr lang="tr-TR" sz="1000" b="1" kern="1200" dirty="0" err="1">
                          <a:solidFill>
                            <a:schemeClr val="dk1"/>
                          </a:solidFill>
                          <a:effectLst/>
                        </a:rPr>
                        <a:t>max</a:t>
                      </a:r>
                      <a:r>
                        <a:rPr lang="tr-TR" sz="1000" b="1" kern="1200" dirty="0">
                          <a:solidFill>
                            <a:schemeClr val="dk1"/>
                          </a:solidFill>
                          <a:effectLst/>
                        </a:rPr>
                        <a:t>) </a:t>
                      </a:r>
                      <a:r>
                        <a:rPr lang="tr-TR" sz="1000" b="0" kern="1200" dirty="0">
                          <a:solidFill>
                            <a:schemeClr val="dk1"/>
                          </a:solidFill>
                          <a:effectLst/>
                        </a:rPr>
                        <a:t>kullanın.</a:t>
                      </a:r>
                      <a:endParaRPr lang="tr-TR" sz="1000" dirty="0">
                        <a:effectLst/>
                      </a:endParaRPr>
                    </a:p>
                  </a:txBody>
                  <a:tcPr marL="0" marR="0" marT="0" marB="0"/>
                </a:tc>
                <a:extLst>
                  <a:ext uri="{0D108BD9-81ED-4DB2-BD59-A6C34878D82A}">
                    <a16:rowId xmlns:a16="http://schemas.microsoft.com/office/drawing/2014/main" val="2477157266"/>
                  </a:ext>
                </a:extLst>
              </a:tr>
            </a:tbl>
          </a:graphicData>
        </a:graphic>
      </p:graphicFrame>
    </p:spTree>
    <p:extLst>
      <p:ext uri="{BB962C8B-B14F-4D97-AF65-F5344CB8AC3E}">
        <p14:creationId xmlns:p14="http://schemas.microsoft.com/office/powerpoint/2010/main" val="329760156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3611</Words>
  <Application>Microsoft Office PowerPoint</Application>
  <PresentationFormat>Geniş ekran</PresentationFormat>
  <Paragraphs>369</Paragraphs>
  <Slides>38</Slides>
  <Notes>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38</vt:i4>
      </vt:variant>
    </vt:vector>
  </HeadingPairs>
  <TitlesOfParts>
    <vt:vector size="47" baseType="lpstr">
      <vt:lpstr>-apple-system</vt:lpstr>
      <vt:lpstr>Arial</vt:lpstr>
      <vt:lpstr>Calibri</vt:lpstr>
      <vt:lpstr>Calibri Light</vt:lpstr>
      <vt:lpstr>Consolas</vt:lpstr>
      <vt:lpstr>Symbol</vt:lpstr>
      <vt:lpstr>Verdana</vt:lpstr>
      <vt:lpstr>Wingdings</vt:lpstr>
      <vt:lpstr>Office Teması</vt:lpstr>
      <vt:lpstr>Veri Tabanı Yönetim Sistemleri</vt:lpstr>
      <vt:lpstr>PowerPoint Sunusu</vt:lpstr>
      <vt:lpstr>PowerPoint Sunusu</vt:lpstr>
      <vt:lpstr>PowerPoint Sunusu</vt:lpstr>
      <vt:lpstr>DDL</vt:lpstr>
      <vt:lpstr>PowerPoint Sunusu</vt:lpstr>
      <vt:lpstr>VERİ TİPLERİNİN SEÇİLMESİ</vt:lpstr>
      <vt:lpstr>VERİ TİPLERİNİN SEÇİLMESİ</vt:lpstr>
      <vt:lpstr>String Veri Tipleri</vt:lpstr>
      <vt:lpstr>PowerPoint Sunusu</vt:lpstr>
      <vt:lpstr>Char vs Nchar</vt:lpstr>
      <vt:lpstr>PowerPoint Sunusu</vt:lpstr>
      <vt:lpstr>PowerPoint Sunusu</vt:lpstr>
      <vt:lpstr>PowerPoint Sunusu</vt:lpstr>
      <vt:lpstr>PowerPoint Sunusu</vt:lpstr>
      <vt:lpstr>SQL Kısıtlar </vt:lpstr>
      <vt:lpstr>UNIQUE</vt:lpstr>
      <vt:lpstr>PowerPoint Sunusu</vt:lpstr>
      <vt:lpstr>NOT NULL</vt:lpstr>
      <vt:lpstr>CHECK</vt:lpstr>
      <vt:lpstr>PowerPoint Sunusu</vt:lpstr>
      <vt:lpstr>PRIMARY KEY</vt:lpstr>
      <vt:lpstr>PowerPoint Sunusu</vt:lpstr>
      <vt:lpstr>FOREIGN KEY</vt:lpstr>
      <vt:lpstr>PowerPoint Sunusu</vt:lpstr>
      <vt:lpstr>PowerPoint Sunusu</vt:lpstr>
      <vt:lpstr>PowerPoint Sunusu</vt:lpstr>
      <vt:lpstr>DEFAULT</vt:lpstr>
      <vt:lpstr>IDENTITY</vt:lpstr>
      <vt:lpstr>DML Komutları</vt:lpstr>
      <vt:lpstr>DML Komutları</vt:lpstr>
      <vt:lpstr>DML Komutları</vt:lpstr>
      <vt:lpstr>TRUNCATE – DELETE  </vt:lpstr>
      <vt:lpstr>PowerPoint Sunusu</vt:lpstr>
      <vt:lpstr>PowerPoint Sunusu</vt:lpstr>
      <vt:lpstr>PowerPoint Sunusu</vt:lpstr>
      <vt:lpstr>PowerPoint Sunusu</vt:lpstr>
      <vt:lpstr>REFERANSLAR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 Tabanı Yönetim Sistemleri</dc:title>
  <dc:creator>Muhammed Kotan</dc:creator>
  <cp:lastModifiedBy>Muhammed Kotan</cp:lastModifiedBy>
  <cp:revision>13</cp:revision>
  <dcterms:created xsi:type="dcterms:W3CDTF">2020-12-20T21:25:32Z</dcterms:created>
  <dcterms:modified xsi:type="dcterms:W3CDTF">2021-12-05T13:42:40Z</dcterms:modified>
</cp:coreProperties>
</file>